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6" r:id="rId1"/>
  </p:sldMasterIdLst>
  <p:notesMasterIdLst>
    <p:notesMasterId r:id="rId40"/>
  </p:notesMasterIdLst>
  <p:handoutMasterIdLst>
    <p:handoutMasterId r:id="rId41"/>
  </p:handoutMasterIdLst>
  <p:sldIdLst>
    <p:sldId id="314" r:id="rId2"/>
    <p:sldId id="261" r:id="rId3"/>
    <p:sldId id="259" r:id="rId4"/>
    <p:sldId id="292" r:id="rId5"/>
    <p:sldId id="293" r:id="rId6"/>
    <p:sldId id="315" r:id="rId7"/>
    <p:sldId id="318" r:id="rId8"/>
    <p:sldId id="316" r:id="rId9"/>
    <p:sldId id="319" r:id="rId10"/>
    <p:sldId id="342" r:id="rId11"/>
    <p:sldId id="343" r:id="rId12"/>
    <p:sldId id="320" r:id="rId13"/>
    <p:sldId id="321" r:id="rId14"/>
    <p:sldId id="322" r:id="rId15"/>
    <p:sldId id="323" r:id="rId16"/>
    <p:sldId id="344" r:id="rId17"/>
    <p:sldId id="345" r:id="rId18"/>
    <p:sldId id="346" r:id="rId19"/>
    <p:sldId id="347" r:id="rId20"/>
    <p:sldId id="348" r:id="rId21"/>
    <p:sldId id="350" r:id="rId22"/>
    <p:sldId id="349" r:id="rId23"/>
    <p:sldId id="265" r:id="rId24"/>
    <p:sldId id="360" r:id="rId25"/>
    <p:sldId id="351" r:id="rId26"/>
    <p:sldId id="352" r:id="rId27"/>
    <p:sldId id="354" r:id="rId28"/>
    <p:sldId id="353" r:id="rId29"/>
    <p:sldId id="355" r:id="rId30"/>
    <p:sldId id="356" r:id="rId31"/>
    <p:sldId id="357" r:id="rId32"/>
    <p:sldId id="358" r:id="rId33"/>
    <p:sldId id="332" r:id="rId34"/>
    <p:sldId id="338" r:id="rId35"/>
    <p:sldId id="339" r:id="rId36"/>
    <p:sldId id="340" r:id="rId37"/>
    <p:sldId id="341" r:id="rId38"/>
    <p:sldId id="359" r:id="rId39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b="1" kern="1200">
        <a:solidFill>
          <a:schemeClr val="tx1"/>
        </a:solidFill>
        <a:latin typeface="Helvetica" pitchFamily="34" charset="0"/>
        <a:ea typeface="楷体_GB2312" pitchFamily="49" charset="-122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b="1" kern="1200">
        <a:solidFill>
          <a:schemeClr val="tx1"/>
        </a:solidFill>
        <a:latin typeface="Helvetica" pitchFamily="34" charset="0"/>
        <a:ea typeface="楷体_GB2312" pitchFamily="49" charset="-122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b="1" kern="1200">
        <a:solidFill>
          <a:schemeClr val="tx1"/>
        </a:solidFill>
        <a:latin typeface="Helvetica" pitchFamily="34" charset="0"/>
        <a:ea typeface="楷体_GB2312" pitchFamily="49" charset="-122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b="1" kern="1200">
        <a:solidFill>
          <a:schemeClr val="tx1"/>
        </a:solidFill>
        <a:latin typeface="Helvetica" pitchFamily="34" charset="0"/>
        <a:ea typeface="楷体_GB2312" pitchFamily="49" charset="-122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b="1" kern="1200">
        <a:solidFill>
          <a:schemeClr val="tx1"/>
        </a:solidFill>
        <a:latin typeface="Helvetica" pitchFamily="34" charset="0"/>
        <a:ea typeface="楷体_GB2312" pitchFamily="49" charset="-122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Helvetica" pitchFamily="34" charset="0"/>
        <a:ea typeface="楷体_GB2312" pitchFamily="49" charset="-122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Helvetica" pitchFamily="34" charset="0"/>
        <a:ea typeface="楷体_GB2312" pitchFamily="49" charset="-122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Helvetica" pitchFamily="34" charset="0"/>
        <a:ea typeface="楷体_GB2312" pitchFamily="49" charset="-122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Helvetica" pitchFamily="34" charset="0"/>
        <a:ea typeface="楷体_GB2312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4">
          <p15:clr>
            <a:srgbClr val="A4A3A4"/>
          </p15:clr>
        </p15:guide>
        <p15:guide id="2" orient="horz" pos="3067">
          <p15:clr>
            <a:srgbClr val="A4A3A4"/>
          </p15:clr>
        </p15:guide>
        <p15:guide id="3" orient="horz" pos="981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660066"/>
    <a:srgbClr val="CC99FF"/>
    <a:srgbClr val="9933FF"/>
    <a:srgbClr val="339933"/>
    <a:srgbClr val="339966"/>
    <a:srgbClr val="4F009E"/>
    <a:srgbClr val="410082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85445" autoAdjust="0"/>
  </p:normalViewPr>
  <p:slideViewPr>
    <p:cSldViewPr>
      <p:cViewPr varScale="1">
        <p:scale>
          <a:sx n="75" d="100"/>
          <a:sy n="75" d="100"/>
        </p:scale>
        <p:origin x="1746" y="60"/>
      </p:cViewPr>
      <p:guideLst>
        <p:guide orient="horz" pos="344"/>
        <p:guide orient="horz" pos="3067"/>
        <p:guide orient="horz" pos="98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313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b="0">
                <a:latin typeface="Tahoma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 b="0">
                <a:latin typeface="Tahoma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b="0">
                <a:latin typeface="Tahoma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 b="0">
                <a:latin typeface="Tahoma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02C2B082-3536-4E4D-8E00-7B4CA34A121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075956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b="0">
                <a:latin typeface="Tahoma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 b="0">
                <a:latin typeface="Tahoma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81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b="0">
                <a:latin typeface="Tahoma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 b="0">
                <a:latin typeface="Tahoma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85A6B169-D95C-4F1F-9905-3E011F5B75B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712382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A6B169-D95C-4F1F-9905-3E011F5B75BC}" type="slidenum">
              <a:rPr lang="zh-CN" altLang="en-US" smtClean="0"/>
              <a:pPr>
                <a:defRPr/>
              </a:pPr>
              <a:t>14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967866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A6B169-D95C-4F1F-9905-3E011F5B75BC}" type="slidenum">
              <a:rPr lang="zh-CN" altLang="en-US" smtClean="0"/>
              <a:pPr>
                <a:defRPr/>
              </a:pPr>
              <a:t>15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612386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A6B169-D95C-4F1F-9905-3E011F5B75BC}" type="slidenum">
              <a:rPr lang="zh-CN" altLang="en-US" smtClean="0"/>
              <a:pPr>
                <a:defRPr/>
              </a:pPr>
              <a:t>16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223641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A6B169-D95C-4F1F-9905-3E011F5B75BC}" type="slidenum">
              <a:rPr lang="zh-CN" altLang="en-US" smtClean="0"/>
              <a:pPr>
                <a:defRPr/>
              </a:pPr>
              <a:t>17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250895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A6B169-D95C-4F1F-9905-3E011F5B75BC}" type="slidenum">
              <a:rPr lang="zh-CN" altLang="en-US" smtClean="0"/>
              <a:pPr>
                <a:defRPr/>
              </a:pPr>
              <a:t>18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145257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A6B169-D95C-4F1F-9905-3E011F5B75BC}" type="slidenum">
              <a:rPr lang="zh-CN" altLang="en-US" smtClean="0"/>
              <a:pPr>
                <a:defRPr/>
              </a:pPr>
              <a:t>19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022016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A6B169-D95C-4F1F-9905-3E011F5B75BC}" type="slidenum">
              <a:rPr lang="zh-CN" altLang="en-US" smtClean="0"/>
              <a:pPr>
                <a:defRPr/>
              </a:pPr>
              <a:t>20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539488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A6B169-D95C-4F1F-9905-3E011F5B75BC}" type="slidenum">
              <a:rPr lang="zh-CN" altLang="en-US" smtClean="0"/>
              <a:pPr>
                <a:defRPr/>
              </a:pPr>
              <a:t>21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899317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A6B169-D95C-4F1F-9905-3E011F5B75BC}" type="slidenum">
              <a:rPr lang="zh-CN" altLang="en-US" smtClean="0"/>
              <a:pPr>
                <a:defRPr/>
              </a:pPr>
              <a:t>22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66433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9254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576294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288" y="203200"/>
            <a:ext cx="8353425" cy="4889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125538"/>
            <a:ext cx="4038600" cy="50006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25538"/>
            <a:ext cx="4038600" cy="50006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4069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92275" y="704850"/>
            <a:ext cx="7391400" cy="563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495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9098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矩形 7"/>
          <p:cNvSpPr>
            <a:spLocks noChangeArrowheads="1"/>
          </p:cNvSpPr>
          <p:nvPr/>
        </p:nvSpPr>
        <p:spPr bwMode="auto">
          <a:xfrm>
            <a:off x="139700" y="735013"/>
            <a:ext cx="8856663" cy="142875"/>
          </a:xfrm>
          <a:prstGeom prst="rect">
            <a:avLst/>
          </a:prstGeom>
          <a:gradFill rotWithShape="1">
            <a:gsLst>
              <a:gs pos="0">
                <a:srgbClr val="083763"/>
              </a:gs>
              <a:gs pos="100000">
                <a:schemeClr val="accent2">
                  <a:alpha val="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kumimoji="0" lang="zh-CN" altLang="en-US" sz="1800">
              <a:solidFill>
                <a:srgbClr val="FFFFFF"/>
              </a:solidFill>
              <a:latin typeface="Constantia" pitchFamily="18" charset="0"/>
              <a:ea typeface="微软雅黑" pitchFamily="34" charset="-122"/>
            </a:endParaRPr>
          </a:p>
        </p:txBody>
      </p:sp>
      <p:sp>
        <p:nvSpPr>
          <p:cNvPr id="3076" name="同侧圆角矩形 8"/>
          <p:cNvSpPr>
            <a:spLocks noChangeArrowheads="1"/>
          </p:cNvSpPr>
          <p:nvPr/>
        </p:nvSpPr>
        <p:spPr bwMode="auto">
          <a:xfrm>
            <a:off x="139700" y="131763"/>
            <a:ext cx="8856663" cy="633412"/>
          </a:xfrm>
          <a:custGeom>
            <a:avLst/>
            <a:gdLst>
              <a:gd name="T0" fmla="*/ 8856663 w 8856663"/>
              <a:gd name="T1" fmla="*/ 316706 h 633412"/>
              <a:gd name="T2" fmla="*/ 4428332 w 8856663"/>
              <a:gd name="T3" fmla="*/ 633412 h 633412"/>
              <a:gd name="T4" fmla="*/ 0 w 8856663"/>
              <a:gd name="T5" fmla="*/ 316706 h 633412"/>
              <a:gd name="T6" fmla="*/ 4428332 w 8856663"/>
              <a:gd name="T7" fmla="*/ 0 h 633412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20697 w 8856663"/>
              <a:gd name="T13" fmla="*/ 20697 h 633412"/>
              <a:gd name="T14" fmla="*/ 8835966 w 8856663"/>
              <a:gd name="T15" fmla="*/ 633412 h 63341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856663" h="633412">
                <a:moveTo>
                  <a:pt x="70663" y="0"/>
                </a:moveTo>
                <a:lnTo>
                  <a:pt x="8786000" y="0"/>
                </a:lnTo>
                <a:lnTo>
                  <a:pt x="8785999" y="0"/>
                </a:lnTo>
                <a:cubicBezTo>
                  <a:pt x="8825026" y="0"/>
                  <a:pt x="8856663" y="31636"/>
                  <a:pt x="8856663" y="70663"/>
                </a:cubicBezTo>
                <a:lnTo>
                  <a:pt x="8856663" y="633412"/>
                </a:lnTo>
                <a:lnTo>
                  <a:pt x="0" y="633412"/>
                </a:lnTo>
                <a:lnTo>
                  <a:pt x="0" y="70663"/>
                </a:lnTo>
                <a:cubicBezTo>
                  <a:pt x="0" y="31636"/>
                  <a:pt x="31636" y="0"/>
                  <a:pt x="70662" y="0"/>
                </a:cubicBezTo>
                <a:close/>
              </a:path>
            </a:pathLst>
          </a:custGeom>
          <a:solidFill>
            <a:srgbClr val="0081E2"/>
          </a:solidFill>
          <a:ln>
            <a:noFill/>
          </a:ln>
          <a:extLst/>
        </p:spPr>
        <p:txBody>
          <a:bodyPr anchor="ctr"/>
          <a:lstStyle/>
          <a:p>
            <a:pPr algn="ctr"/>
            <a:r>
              <a:rPr kumimoji="0" lang="en-US" sz="1800">
                <a:solidFill>
                  <a:srgbClr val="FFFFFF"/>
                </a:solidFill>
                <a:latin typeface="Constantia" pitchFamily="18" charset="0"/>
                <a:ea typeface="微软雅黑" pitchFamily="34" charset="-122"/>
              </a:rPr>
              <a:t> </a:t>
            </a:r>
            <a:endParaRPr kumimoji="0" lang="zh-CN" altLang="en-US" sz="1800">
              <a:solidFill>
                <a:srgbClr val="FFFFFF"/>
              </a:solidFill>
              <a:latin typeface="Constantia" pitchFamily="18" charset="0"/>
              <a:ea typeface="微软雅黑" pitchFamily="34" charset="-122"/>
            </a:endParaRPr>
          </a:p>
        </p:txBody>
      </p:sp>
      <p:cxnSp>
        <p:nvCxnSpPr>
          <p:cNvPr id="3077" name="直接连接符 9"/>
          <p:cNvCxnSpPr>
            <a:cxnSpLocks noChangeShapeType="1"/>
          </p:cNvCxnSpPr>
          <p:nvPr/>
        </p:nvCxnSpPr>
        <p:spPr bwMode="auto">
          <a:xfrm>
            <a:off x="468313" y="6308725"/>
            <a:ext cx="7488237" cy="0"/>
          </a:xfrm>
          <a:prstGeom prst="line">
            <a:avLst/>
          </a:prstGeom>
          <a:noFill/>
          <a:ln w="9525" cmpd="sng">
            <a:solidFill>
              <a:srgbClr val="7F7F7F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8" name="Line 12"/>
          <p:cNvSpPr>
            <a:spLocks noChangeShapeType="1"/>
          </p:cNvSpPr>
          <p:nvPr/>
        </p:nvSpPr>
        <p:spPr bwMode="auto">
          <a:xfrm>
            <a:off x="1587500" y="6437313"/>
            <a:ext cx="0" cy="252412"/>
          </a:xfrm>
          <a:prstGeom prst="line">
            <a:avLst/>
          </a:prstGeom>
          <a:noFill/>
          <a:ln w="3175" cmpd="sng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kumimoji="0" lang="zh-CN" altLang="en-US" sz="1800">
              <a:solidFill>
                <a:srgbClr val="0000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081" name="矩形 13"/>
          <p:cNvSpPr>
            <a:spLocks noChangeArrowheads="1"/>
          </p:cNvSpPr>
          <p:nvPr/>
        </p:nvSpPr>
        <p:spPr bwMode="auto">
          <a:xfrm>
            <a:off x="265113" y="131763"/>
            <a:ext cx="203200" cy="633412"/>
          </a:xfrm>
          <a:prstGeom prst="rect">
            <a:avLst/>
          </a:prstGeom>
          <a:gradFill rotWithShape="0">
            <a:gsLst>
              <a:gs pos="0">
                <a:srgbClr val="BF9000"/>
              </a:gs>
              <a:gs pos="24001">
                <a:srgbClr val="FFFF00"/>
              </a:gs>
              <a:gs pos="49001">
                <a:srgbClr val="FFC000"/>
              </a:gs>
              <a:gs pos="77000">
                <a:srgbClr val="BF9000"/>
              </a:gs>
              <a:gs pos="100000">
                <a:srgbClr val="FFD966"/>
              </a:gs>
            </a:gsLst>
            <a:lin ang="540000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kumimoji="0" lang="zh-CN" altLang="en-US" sz="1800">
              <a:solidFill>
                <a:srgbClr val="FFFFFF"/>
              </a:solidFill>
              <a:latin typeface="Constantia" pitchFamily="18" charset="0"/>
              <a:ea typeface="微软雅黑" pitchFamily="34" charset="-122"/>
            </a:endParaRPr>
          </a:p>
        </p:txBody>
      </p:sp>
      <p:sp>
        <p:nvSpPr>
          <p:cNvPr id="3082" name="矩形 14"/>
          <p:cNvSpPr>
            <a:spLocks noChangeArrowheads="1"/>
          </p:cNvSpPr>
          <p:nvPr/>
        </p:nvSpPr>
        <p:spPr bwMode="auto">
          <a:xfrm>
            <a:off x="250825" y="131763"/>
            <a:ext cx="19050" cy="633412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kumimoji="0" lang="zh-CN" altLang="en-US" sz="1800">
              <a:solidFill>
                <a:srgbClr val="FFFFFF"/>
              </a:solidFill>
              <a:latin typeface="Constantia" pitchFamily="18" charset="0"/>
              <a:ea typeface="微软雅黑" pitchFamily="34" charset="-122"/>
            </a:endParaRPr>
          </a:p>
        </p:txBody>
      </p:sp>
      <p:sp>
        <p:nvSpPr>
          <p:cNvPr id="3083" name="矩形 15"/>
          <p:cNvSpPr>
            <a:spLocks noChangeArrowheads="1"/>
          </p:cNvSpPr>
          <p:nvPr/>
        </p:nvSpPr>
        <p:spPr bwMode="auto">
          <a:xfrm>
            <a:off x="460375" y="130175"/>
            <a:ext cx="17463" cy="635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kumimoji="0" lang="zh-CN" altLang="en-US" sz="1800">
              <a:solidFill>
                <a:srgbClr val="FFFFFF"/>
              </a:solidFill>
              <a:latin typeface="Constantia" pitchFamily="18" charset="0"/>
              <a:ea typeface="微软雅黑" pitchFamily="34" charset="-122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107504" y="6381328"/>
            <a:ext cx="6696744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l"/>
            <a:r>
              <a:rPr kumimoji="0" lang="en-US" altLang="zh-CN" sz="1600" b="1" dirty="0" smtClean="0">
                <a:ln w="50800"/>
                <a:solidFill>
                  <a:srgbClr val="1ADC31"/>
                </a:solidFill>
                <a:latin typeface="微软雅黑" pitchFamily="34" charset="-122"/>
                <a:ea typeface="微软雅黑" pitchFamily="34" charset="-122"/>
              </a:rPr>
              <a:t>SQL Server 2016</a:t>
            </a:r>
            <a:r>
              <a:rPr kumimoji="0" lang="zh-CN" altLang="en-US" sz="1600" b="1" dirty="0" smtClean="0">
                <a:ln w="50800"/>
                <a:solidFill>
                  <a:srgbClr val="1ADC31"/>
                </a:solidFill>
                <a:latin typeface="微软雅黑" pitchFamily="34" charset="-122"/>
                <a:ea typeface="微软雅黑" pitchFamily="34" charset="-122"/>
              </a:rPr>
              <a:t>数据库项目教程</a:t>
            </a:r>
            <a:endParaRPr kumimoji="0" lang="en-US" altLang="zh-CN" sz="1600" b="1" dirty="0" smtClean="0">
              <a:ln w="50800"/>
              <a:solidFill>
                <a:srgbClr val="1ADC3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6251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9" r:id="rId2"/>
    <p:sldLayoutId id="2147483770" r:id="rId3"/>
    <p:sldLayoutId id="2147483780" r:id="rId4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微软雅黑" pitchFamily="34" charset="-122"/>
          <a:ea typeface="微软雅黑" pitchFamily="34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微软雅黑" pitchFamily="34" charset="-122"/>
          <a:ea typeface="微软雅黑" pitchFamily="34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微软雅黑" pitchFamily="34" charset="-122"/>
          <a:ea typeface="微软雅黑" pitchFamily="34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微软雅黑" pitchFamily="34" charset="-122"/>
          <a:ea typeface="微软雅黑" pitchFamily="34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微软雅黑" pitchFamily="34" charset="-122"/>
          <a:ea typeface="微软雅黑" pitchFamily="34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微软雅黑" pitchFamily="34" charset="-122"/>
          <a:ea typeface="微软雅黑" pitchFamily="34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微软雅黑" pitchFamily="34" charset="-122"/>
          <a:ea typeface="微软雅黑" pitchFamily="34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微软雅黑" pitchFamily="34" charset="-122"/>
          <a:ea typeface="微软雅黑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4313"/>
          <a:stretch/>
        </p:blipFill>
        <p:spPr>
          <a:xfrm>
            <a:off x="107505" y="191377"/>
            <a:ext cx="9043548" cy="20018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26640" y="2780928"/>
            <a:ext cx="9144000" cy="2376264"/>
          </a:xfrm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r>
              <a:rPr lang="en-US" altLang="zh-CN" sz="6000" dirty="0">
                <a:effectLst/>
              </a:rPr>
              <a:t>SQL Server </a:t>
            </a:r>
            <a:r>
              <a:rPr lang="en-US" altLang="zh-CN" sz="6000" dirty="0" smtClean="0">
                <a:effectLst/>
              </a:rPr>
              <a:t>2016</a:t>
            </a:r>
            <a:r>
              <a:rPr lang="zh-CN" altLang="en-US" sz="6000" dirty="0" smtClean="0">
                <a:effectLst/>
              </a:rPr>
              <a:t>数据库</a:t>
            </a:r>
            <a:r>
              <a:rPr lang="en-US" altLang="zh-CN" sz="6000" dirty="0" smtClean="0">
                <a:effectLst/>
              </a:rPr>
              <a:t/>
            </a:r>
            <a:br>
              <a:rPr lang="en-US" altLang="zh-CN" sz="6000" dirty="0" smtClean="0">
                <a:effectLst/>
              </a:rPr>
            </a:br>
            <a:r>
              <a:rPr lang="zh-CN" altLang="en-US" sz="6000" dirty="0" smtClean="0">
                <a:effectLst/>
              </a:rPr>
              <a:t>项目教程</a:t>
            </a:r>
            <a:endParaRPr lang="en-US" altLang="zh-CN" sz="6000" dirty="0" smtClean="0"/>
          </a:p>
        </p:txBody>
      </p:sp>
    </p:spTree>
    <p:extLst>
      <p:ext uri="{BB962C8B-B14F-4D97-AF65-F5344CB8AC3E}">
        <p14:creationId xmlns:p14="http://schemas.microsoft.com/office/powerpoint/2010/main" val="2594520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dirty="0"/>
              <a:t>学习任务</a:t>
            </a:r>
            <a:r>
              <a:rPr lang="zh-CN" altLang="en-US" dirty="0" smtClean="0"/>
              <a:t>二     使用 </a:t>
            </a:r>
            <a:r>
              <a:rPr lang="en-US" altLang="zh-CN" dirty="0"/>
              <a:t>T-SQL </a:t>
            </a:r>
            <a:r>
              <a:rPr lang="zh-CN" altLang="en-US" dirty="0"/>
              <a:t>语句创建数据库</a:t>
            </a:r>
            <a:br>
              <a:rPr lang="zh-CN" altLang="en-US" dirty="0"/>
            </a:br>
            <a:endParaRPr lang="zh-CN" altLang="en-US" dirty="0" smtClean="0"/>
          </a:p>
        </p:txBody>
      </p:sp>
      <p:sp>
        <p:nvSpPr>
          <p:cNvPr id="45060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848677"/>
            <a:ext cx="8229600" cy="4495800"/>
          </a:xfrm>
          <a:noFill/>
        </p:spPr>
        <p:txBody>
          <a:bodyPr/>
          <a:lstStyle/>
          <a:p>
            <a:pPr marL="457200" lvl="1" indent="-457200" eaLnBrk="1" hangingPunct="1">
              <a:buNone/>
            </a:pP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二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、创建具有一个数据文件和一个日志文件的数据库</a:t>
            </a:r>
            <a:r>
              <a:rPr lang="en-US" altLang="zh-CN" sz="1800" b="1" dirty="0" err="1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MySecondDB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-11113" eaLnBrk="1" hangingPunct="1">
              <a:buNone/>
            </a:pP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4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1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）在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查询编辑器中输入如下代码： </a:t>
            </a:r>
          </a:p>
          <a:p>
            <a:pPr marL="457200" lvl="1" indent="0" eaLnBrk="1" hangingPunct="1">
              <a:buNone/>
            </a:pP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CREATE DATABASE </a:t>
            </a:r>
            <a:r>
              <a:rPr lang="en-US" altLang="zh-CN" sz="1400" b="1" dirty="0" err="1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MySecondDB</a:t>
            </a:r>
            <a:endParaRPr lang="en-US" altLang="zh-CN" sz="1400" b="1" dirty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ON  PRIMARY  -- 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默认就属于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PRIMARY 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主文件组 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, 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其中 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PRIMARY 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可省略</a:t>
            </a:r>
          </a:p>
          <a:p>
            <a:pPr marL="457200" lvl="1" indent="0" eaLnBrk="1" hangingPunct="1">
              <a:buNone/>
            </a:pP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(</a:t>
            </a:r>
          </a:p>
          <a:p>
            <a:pPr marL="457200" lvl="1" indent="0" eaLnBrk="1" hangingPunct="1">
              <a:buNone/>
            </a:pP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 NAME = '</a:t>
            </a:r>
            <a:r>
              <a:rPr lang="en-US" altLang="zh-CN" sz="1400" b="1" dirty="0" err="1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MySecondDB_data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',  -- 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主数据文件的逻辑名</a:t>
            </a:r>
          </a:p>
          <a:p>
            <a:pPr marL="457200" lvl="1" indent="0" eaLnBrk="1" hangingPunct="1">
              <a:buNone/>
            </a:pP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 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FILENAME = 'D:\ </a:t>
            </a:r>
            <a:r>
              <a:rPr lang="en-US" altLang="zh-CN" sz="1400" b="1" dirty="0" err="1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MySecondDB_data.mdf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',  -- 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主数据文件的物理名</a:t>
            </a:r>
          </a:p>
          <a:p>
            <a:pPr marL="457200" lvl="1" indent="0" eaLnBrk="1" hangingPunct="1">
              <a:buNone/>
            </a:pP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 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SIZE = 10mb,  -- 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主数据文件初始大小</a:t>
            </a:r>
          </a:p>
          <a:p>
            <a:pPr marL="457200" lvl="1" indent="0" eaLnBrk="1" hangingPunct="1">
              <a:buNone/>
            </a:pP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 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MAXSIZE = 200mb,  -- 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主数据文件增长的最大值</a:t>
            </a:r>
          </a:p>
          <a:p>
            <a:pPr marL="457200" lvl="1" indent="0" eaLnBrk="1" hangingPunct="1">
              <a:buNone/>
            </a:pP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 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FILEGROWTH = 15%   -- 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主数据文件的增长率</a:t>
            </a:r>
          </a:p>
          <a:p>
            <a:pPr marL="457200" lvl="1" indent="0" eaLnBrk="1" hangingPunct="1">
              <a:buNone/>
            </a:pP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)</a:t>
            </a:r>
          </a:p>
          <a:p>
            <a:pPr marL="457200" lvl="1" indent="0" eaLnBrk="1" hangingPunct="1">
              <a:buNone/>
            </a:pP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LOG ON</a:t>
            </a:r>
          </a:p>
          <a:p>
            <a:pPr marL="457200" lvl="1" indent="0" eaLnBrk="1" hangingPunct="1">
              <a:buNone/>
            </a:pP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(</a:t>
            </a:r>
          </a:p>
          <a:p>
            <a:pPr marL="457200" lvl="1" indent="0" eaLnBrk="1" hangingPunct="1">
              <a:buNone/>
            </a:pP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  NAME = '</a:t>
            </a:r>
            <a:r>
              <a:rPr lang="en-US" altLang="zh-CN" sz="1400" b="1" dirty="0" err="1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MySecondDB_log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',</a:t>
            </a:r>
          </a:p>
          <a:p>
            <a:pPr marL="457200" lvl="1" indent="0" eaLnBrk="1" hangingPunct="1">
              <a:buNone/>
            </a:pP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  FILENAME = 'D:\</a:t>
            </a:r>
            <a:r>
              <a:rPr lang="en-US" altLang="zh-CN" sz="1400" b="1" dirty="0" err="1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MySecondDB_log.ldf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',</a:t>
            </a:r>
          </a:p>
          <a:p>
            <a:pPr marL="457200" lvl="1" indent="0" eaLnBrk="1" hangingPunct="1">
              <a:buNone/>
            </a:pP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  SIZE = 2mb,</a:t>
            </a:r>
          </a:p>
          <a:p>
            <a:pPr marL="457200" lvl="1" indent="0" eaLnBrk="1" hangingPunct="1">
              <a:buNone/>
            </a:pP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  FILEGROWTH = 2MB</a:t>
            </a:r>
          </a:p>
          <a:p>
            <a:pPr marL="457200" lvl="1" indent="0" eaLnBrk="1" hangingPunct="1">
              <a:buNone/>
            </a:pP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)</a:t>
            </a:r>
          </a:p>
          <a:p>
            <a:pPr marL="457200" lvl="1" indent="0" eaLnBrk="1" hangingPunct="1">
              <a:buNone/>
            </a:pP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GO   -- 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和后续的 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SQL 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语句分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隔开</a:t>
            </a:r>
            <a:endParaRPr lang="en-US" altLang="zh-CN" sz="14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）单击工具栏上的“执行”按钮，数据库创建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成功。</a:t>
            </a:r>
          </a:p>
          <a:p>
            <a:pPr marL="457200" lvl="1" indent="0" eaLnBrk="1" hangingPunct="1">
              <a:buNone/>
            </a:pPr>
            <a:endParaRPr lang="en-US" altLang="zh-CN" sz="14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4248" y="4941168"/>
            <a:ext cx="1316638" cy="684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720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dirty="0"/>
              <a:t>学习任务</a:t>
            </a:r>
            <a:r>
              <a:rPr lang="zh-CN" altLang="en-US" dirty="0" smtClean="0"/>
              <a:t>二     使用 </a:t>
            </a:r>
            <a:r>
              <a:rPr lang="en-US" altLang="zh-CN" dirty="0"/>
              <a:t>T-SQL </a:t>
            </a:r>
            <a:r>
              <a:rPr lang="zh-CN" altLang="en-US" dirty="0"/>
              <a:t>语句创建数据库</a:t>
            </a:r>
            <a:br>
              <a:rPr lang="zh-CN" altLang="en-US" dirty="0"/>
            </a:br>
            <a:endParaRPr lang="zh-CN" altLang="en-US" dirty="0" smtClean="0"/>
          </a:p>
        </p:txBody>
      </p:sp>
      <p:sp>
        <p:nvSpPr>
          <p:cNvPr id="45060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848677"/>
            <a:ext cx="8229600" cy="4495800"/>
          </a:xfrm>
          <a:noFill/>
        </p:spPr>
        <p:txBody>
          <a:bodyPr/>
          <a:lstStyle/>
          <a:p>
            <a:pPr marL="457200" lvl="1" indent="-45720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三、创建具有多个数据文件和多个日志文件的数据库 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MyThirdDB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-11113" eaLnBrk="1" hangingPunct="1">
              <a:buNone/>
            </a:pP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4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1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）在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查询编辑器中输入如下代码： </a:t>
            </a:r>
          </a:p>
          <a:p>
            <a:pPr marL="457200" lvl="1" indent="0" eaLnBrk="1" hangingPunct="1">
              <a:buNone/>
            </a:pPr>
            <a:endParaRPr lang="en-US" altLang="zh-CN" sz="14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endParaRPr lang="en-US" altLang="zh-CN" sz="1400" b="1" dirty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endParaRPr lang="en-US" altLang="zh-CN" sz="14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endParaRPr lang="en-US" altLang="zh-CN" sz="1400" b="1" dirty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endParaRPr lang="en-US" altLang="zh-CN" sz="14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endParaRPr lang="en-US" altLang="zh-CN" sz="1400" b="1" dirty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endParaRPr lang="en-US" altLang="zh-CN" sz="14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endParaRPr lang="en-US" altLang="zh-CN" sz="1400" b="1" dirty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endParaRPr lang="en-US" altLang="zh-CN" sz="14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endParaRPr lang="en-US" altLang="zh-CN" sz="1400" b="1" dirty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endParaRPr lang="en-US" altLang="zh-CN" sz="14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endParaRPr lang="en-US" altLang="zh-CN" sz="1400" b="1" dirty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endParaRPr lang="en-US" altLang="zh-CN" sz="14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endParaRPr lang="en-US" altLang="zh-CN" sz="1400" b="1" dirty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endParaRPr lang="en-US" altLang="zh-CN" sz="14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endParaRPr lang="en-US" altLang="zh-CN" sz="1400" b="1" dirty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）单击工具栏上的“执行”按钮，数据库创建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成功。</a:t>
            </a:r>
            <a:endParaRPr lang="en-US" altLang="zh-CN" sz="14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457200" lvl="1" indent="0" eaLnBrk="1" hangingPunct="1">
              <a:buNone/>
            </a:pP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）上面创建了 </a:t>
            </a:r>
            <a:r>
              <a:rPr lang="en-US" altLang="zh-CN" sz="1400" b="1" dirty="0" err="1">
                <a:latin typeface="仿宋" panose="02010609060101010101" pitchFamily="49" charset="-122"/>
                <a:ea typeface="仿宋" panose="02010609060101010101" pitchFamily="49" charset="-122"/>
              </a:rPr>
              <a:t>MyThirdDB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 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数据库，有 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1 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个 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10MB 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和 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1 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个 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20MB 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的数据文件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和</a:t>
            </a:r>
            <a:r>
              <a:rPr lang="en-US" altLang="zh-CN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2 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个 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10MB 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的事务日志文件。</a:t>
            </a:r>
            <a:endParaRPr lang="zh-CN" altLang="en-US" sz="14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457200" lvl="1" indent="0" eaLnBrk="1" hangingPunct="1">
              <a:buNone/>
            </a:pPr>
            <a:endParaRPr lang="en-US" altLang="zh-CN" sz="14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8264" y="5949280"/>
            <a:ext cx="1316638" cy="68425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608" y="1604903"/>
            <a:ext cx="3516378" cy="383604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0032" y="1604903"/>
            <a:ext cx="3673727" cy="3836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427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学习任务三     配置</a:t>
            </a:r>
            <a:r>
              <a:rPr lang="zh-CN" altLang="en-US" dirty="0"/>
              <a:t>数据库的选项</a:t>
            </a:r>
            <a:r>
              <a:rPr lang="zh-CN" altLang="en-US" dirty="0" smtClean="0"/>
              <a:t/>
            </a:r>
            <a:br>
              <a:rPr lang="zh-CN" altLang="en-US" dirty="0" smtClean="0"/>
            </a:br>
            <a:endParaRPr lang="zh-CN" altLang="en-US" dirty="0" smtClean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268760"/>
            <a:ext cx="8229600" cy="5328592"/>
          </a:xfrm>
          <a:noFill/>
        </p:spPr>
        <p:txBody>
          <a:bodyPr/>
          <a:lstStyle/>
          <a:p>
            <a:pPr marL="533400" indent="-533400" eaLnBrk="1" hangingPunct="1"/>
            <a:r>
              <a:rPr lang="zh-CN" altLang="en-US" dirty="0" smtClean="0"/>
              <a:t>任务描述</a:t>
            </a:r>
          </a:p>
          <a:p>
            <a:pPr marL="539750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对用户数据库 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</a:rPr>
              <a:t>MyFirstDB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 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的排序规则、恢复模式、兼容级别、限制访问、数据库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为只读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、数据库自动收缩、数据库自动关闭等数据库级的选项进行修改，这些选项的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修改可以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在“数据库属性”对话框“选项”选择页中完成。 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533400" indent="-533400" eaLnBrk="1" hangingPunct="1"/>
            <a:r>
              <a:rPr lang="zh-CN" altLang="en-US" dirty="0" smtClean="0"/>
              <a:t>任务目标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1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）能够打开数据库属性窗口。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2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）会进行数据库属性的相关修改。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3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）理解各个选项的意义。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4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）人生也面临许多选项，只有正确把握方向，才能顺利抵达成功的彼岸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。</a:t>
            </a:r>
          </a:p>
          <a:p>
            <a:pPr marL="533400" indent="-533400" eaLnBrk="1" hangingPunct="1"/>
            <a:r>
              <a:rPr lang="zh-CN" altLang="en-US" dirty="0" smtClean="0"/>
              <a:t>任务分析</a:t>
            </a:r>
            <a:endParaRPr lang="en-US" altLang="zh-CN" dirty="0" smtClean="0"/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选中用户数据库 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MyFirstDB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，打开属性窗口，根据任务需求进行排序规则、恢复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模式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、兼容级别、限制访问、数据库为只读、数据库自动收缩、数据库自动关闭等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数据库级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选项的设置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。</a:t>
            </a:r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195292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dirty="0"/>
              <a:t>学习任务</a:t>
            </a:r>
            <a:r>
              <a:rPr lang="zh-CN" altLang="en-US" dirty="0" smtClean="0"/>
              <a:t>三     配置</a:t>
            </a:r>
            <a:r>
              <a:rPr lang="zh-CN" altLang="en-US" dirty="0"/>
              <a:t>数据库的选项</a:t>
            </a:r>
            <a:br>
              <a:rPr lang="zh-CN" altLang="en-US" dirty="0"/>
            </a:br>
            <a:endParaRPr lang="zh-CN" altLang="en-US" dirty="0" smtClean="0"/>
          </a:p>
        </p:txBody>
      </p:sp>
      <p:sp>
        <p:nvSpPr>
          <p:cNvPr id="45060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229600" cy="2087240"/>
          </a:xfrm>
          <a:noFill/>
        </p:spPr>
        <p:txBody>
          <a:bodyPr/>
          <a:lstStyle/>
          <a:p>
            <a:pPr marL="533400" indent="-533400" eaLnBrk="1" hangingPunct="1"/>
            <a:r>
              <a:rPr lang="zh-CN" altLang="en-US" dirty="0" smtClean="0"/>
              <a:t>任务实施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在对象资源管理器中选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中用户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数据库 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MyFirstDB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，单击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右键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从弹出的快捷菜单中选中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“属性”，根据任务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需求进行如下设置：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1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）设置排序规则。</a:t>
            </a:r>
            <a:endParaRPr lang="zh-CN" altLang="en-US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2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）设置恢复模式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。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3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）设置兼容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级别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4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）设置限制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访问。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5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）设置数据库为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只读。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6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设置自动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关闭。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7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）设置自动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收缩。</a:t>
            </a:r>
            <a:endParaRPr lang="zh-CN" altLang="en-US" sz="1800" b="1" dirty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8184" y="4509120"/>
            <a:ext cx="1316638" cy="684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36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学习任务四     扩展</a:t>
            </a:r>
            <a:r>
              <a:rPr lang="zh-CN" altLang="en-US" dirty="0"/>
              <a:t>数据库</a:t>
            </a:r>
            <a:r>
              <a:rPr lang="zh-CN" altLang="en-US" dirty="0" smtClean="0"/>
              <a:t/>
            </a:r>
            <a:br>
              <a:rPr lang="zh-CN" altLang="en-US" dirty="0" smtClean="0"/>
            </a:br>
            <a:endParaRPr lang="zh-CN" altLang="en-US" dirty="0" smtClean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908720"/>
            <a:ext cx="8229600" cy="5544616"/>
          </a:xfrm>
          <a:noFill/>
        </p:spPr>
        <p:txBody>
          <a:bodyPr/>
          <a:lstStyle/>
          <a:p>
            <a:pPr marL="533400" indent="-533400" eaLnBrk="1" hangingPunct="1"/>
            <a:r>
              <a:rPr lang="zh-CN" altLang="en-US" dirty="0" smtClean="0"/>
              <a:t>任务描述</a:t>
            </a:r>
          </a:p>
          <a:p>
            <a:pPr marL="539750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把用户数据库 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</a:rPr>
              <a:t>MyFirstDB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 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中的主数据文件大小增加为 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50MB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，不自动增长，然后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添加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新的数据文件，文件名为 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</a:rPr>
              <a:t>MyTestDB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，初始文件大小设置为 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10MB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，自动增长，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最大文件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大小设置为 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500MB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。 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533400" indent="-533400" eaLnBrk="1" hangingPunct="1"/>
            <a:r>
              <a:rPr lang="zh-CN" altLang="en-US" dirty="0" smtClean="0"/>
              <a:t>任务目标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1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）会进行自动扩展数据库。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2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）能自动扩展数据库。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3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）能够理解扩展数据库和扩展数据库文件的区别。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4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）树立拓展思维，培养创造能力。</a:t>
            </a:r>
          </a:p>
          <a:p>
            <a:pPr marL="533400" indent="-533400" eaLnBrk="1" hangingPunct="1"/>
            <a:r>
              <a:rPr lang="zh-CN" altLang="en-US" dirty="0" smtClean="0"/>
              <a:t>任务分析</a:t>
            </a:r>
            <a:endParaRPr lang="en-US" altLang="zh-CN" dirty="0" smtClean="0"/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选中用户数据库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MyFirstDB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，打开属性窗口，根据任务需求进行数据库的扩展。</a:t>
            </a:r>
            <a:endParaRPr lang="en-US" altLang="zh-CN" sz="1800" b="1" dirty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914400" lvl="1" indent="-457200" eaLnBrk="1" hangingPunct="1">
              <a:buFont typeface="Wingdings" pitchFamily="2" charset="2"/>
              <a:buNone/>
            </a:pPr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71881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dirty="0"/>
              <a:t>学习</a:t>
            </a:r>
            <a:r>
              <a:rPr lang="zh-CN" altLang="en-US" dirty="0" smtClean="0"/>
              <a:t>任务四     扩展</a:t>
            </a:r>
            <a:r>
              <a:rPr lang="zh-CN" altLang="en-US" dirty="0"/>
              <a:t>数据库</a:t>
            </a:r>
            <a:endParaRPr lang="zh-CN" altLang="en-US" dirty="0" smtClean="0"/>
          </a:p>
        </p:txBody>
      </p:sp>
      <p:sp>
        <p:nvSpPr>
          <p:cNvPr id="45060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776966"/>
            <a:ext cx="8229600" cy="5676369"/>
          </a:xfrm>
          <a:noFill/>
        </p:spPr>
        <p:txBody>
          <a:bodyPr/>
          <a:lstStyle/>
          <a:p>
            <a:pPr marL="533400" indent="-533400" eaLnBrk="1" hangingPunct="1"/>
            <a:r>
              <a:rPr lang="zh-CN" altLang="en-US" dirty="0" smtClean="0"/>
              <a:t>任务实施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1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）在对象资源管理器中，选择 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MyFirstDB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 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数据库节点，单击鼠标右键，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选择“属性” 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。</a:t>
            </a:r>
            <a:endParaRPr lang="zh-CN" altLang="en-US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2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）在“数据库属性”对话框的“选择页”中选择“文件” 。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3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）选择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MyFirstDB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数据文件。设置“大小”为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50MB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，单击“自动增长”列中的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按钮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，弹出相应的更改自动增长设置对话框，取消选中“启用自动增长”复选框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，单击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“确定”完成设置。 。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4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单击 “添加”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按钮，添加一个数据库文件，在“逻辑名称”列中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指定 新建文件名 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MyTestDB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，“路径”和“文件名”设为默认值，“大小”值设置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为</a:t>
            </a:r>
            <a:r>
              <a:rPr lang="en-US" altLang="zh-CN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10MB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，单击“自动增长”列中的按钮，在弹出的对话框中选中“启用自动增长”复选框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。设置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“最大文件大小”限制为 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500MB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，单击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“确定”按钮。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5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）单击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“确定”按钮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，完成任务。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5677" y="5949280"/>
            <a:ext cx="1316638" cy="684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48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学习任务五     收缩</a:t>
            </a:r>
            <a:r>
              <a:rPr lang="zh-CN" altLang="en-US" dirty="0"/>
              <a:t>数据库</a:t>
            </a:r>
            <a:endParaRPr lang="zh-CN" altLang="en-US" dirty="0" smtClean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908720"/>
            <a:ext cx="8229600" cy="5544616"/>
          </a:xfrm>
          <a:noFill/>
        </p:spPr>
        <p:txBody>
          <a:bodyPr/>
          <a:lstStyle/>
          <a:p>
            <a:pPr marL="533400" indent="-533400" eaLnBrk="1" hangingPunct="1"/>
            <a:r>
              <a:rPr lang="zh-CN" altLang="en-US" dirty="0" smtClean="0"/>
              <a:t>任务描述</a:t>
            </a:r>
          </a:p>
          <a:p>
            <a:pPr marL="539750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将用户数据库 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</a:rPr>
              <a:t>MyFirstDB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 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设置为“自动收缩”，然后，采用手动收缩的方式，对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用户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数据库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</a:rPr>
              <a:t>xjglxt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 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分别进行收缩数据库和收缩主数据文件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。 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533400" indent="-533400" eaLnBrk="1" hangingPunct="1"/>
            <a:r>
              <a:rPr lang="zh-CN" altLang="en-US" dirty="0" smtClean="0"/>
              <a:t>任务目标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1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）会进行自动收缩数据库。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2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）会手动收缩数据库。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3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）会手动收缩数据库文件。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4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）能够理解收缩数据库和收缩数据库文件的区别。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5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）养成不铺张浪费的习惯，树立勤俭节约的美德。</a:t>
            </a:r>
          </a:p>
          <a:p>
            <a:pPr marL="533400" indent="-533400" eaLnBrk="1" hangingPunct="1"/>
            <a:r>
              <a:rPr lang="zh-CN" altLang="en-US" dirty="0" smtClean="0"/>
              <a:t>任务分析</a:t>
            </a:r>
            <a:endParaRPr lang="en-US" altLang="zh-CN" dirty="0" smtClean="0"/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分别选中用户数据库 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MyFirstDB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 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和 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xjglxt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，打开属性窗口，根据任务需求进行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数据库的收缩。</a:t>
            </a:r>
            <a:endParaRPr lang="en-US" altLang="zh-CN" sz="1800" b="1" dirty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914400" lvl="1" indent="-457200" eaLnBrk="1" hangingPunct="1">
              <a:buFont typeface="Wingdings" pitchFamily="2" charset="2"/>
              <a:buNone/>
            </a:pPr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9234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dirty="0"/>
              <a:t>学习任务五     收缩数据库</a:t>
            </a:r>
            <a:endParaRPr lang="zh-CN" altLang="en-US" dirty="0" smtClean="0"/>
          </a:p>
        </p:txBody>
      </p:sp>
      <p:sp>
        <p:nvSpPr>
          <p:cNvPr id="45060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776966"/>
            <a:ext cx="8229600" cy="5676369"/>
          </a:xfrm>
          <a:noFill/>
        </p:spPr>
        <p:txBody>
          <a:bodyPr/>
          <a:lstStyle/>
          <a:p>
            <a:pPr marL="533400" indent="-533400" eaLnBrk="1" hangingPunct="1"/>
            <a:r>
              <a:rPr lang="zh-CN" altLang="en-US" dirty="0" smtClean="0"/>
              <a:t>任务实施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1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）在对象资源管理器中，选择 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MyFirstDB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 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数据库节点，单击鼠标右键，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选择“属性”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。</a:t>
            </a:r>
            <a:endParaRPr lang="zh-CN" altLang="en-US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2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）在“数据库属性”对话框的“选择页”中选择“选项”选择页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。</a:t>
            </a:r>
            <a:endParaRPr lang="zh-CN" altLang="en-US" sz="1800" b="1" dirty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3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）将“自动收缩”选项设置为 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True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，将自动收缩有可用空间的数据库。该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活动在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后台进行，并且不影响数据库内的用户活动。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4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）手动收缩数据库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。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5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）对整个数据库进行收缩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。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6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）收缩数据库文件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。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7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）单击“确定”按钮，将执行收缩。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4314" y="4869160"/>
            <a:ext cx="1316638" cy="684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481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学习</a:t>
            </a:r>
            <a:r>
              <a:rPr lang="zh-CN" altLang="en-US" dirty="0"/>
              <a:t>任务</a:t>
            </a:r>
            <a:r>
              <a:rPr lang="zh-CN" altLang="en-US" dirty="0" smtClean="0"/>
              <a:t>六     分离</a:t>
            </a:r>
            <a:r>
              <a:rPr lang="zh-CN" altLang="en-US" dirty="0"/>
              <a:t>和附加数据库</a:t>
            </a:r>
            <a:endParaRPr lang="zh-CN" altLang="en-US" dirty="0" smtClean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908720"/>
            <a:ext cx="8229600" cy="5544616"/>
          </a:xfrm>
          <a:noFill/>
        </p:spPr>
        <p:txBody>
          <a:bodyPr/>
          <a:lstStyle/>
          <a:p>
            <a:pPr marL="533400" indent="-533400" eaLnBrk="1" hangingPunct="1"/>
            <a:r>
              <a:rPr lang="zh-CN" altLang="en-US" dirty="0" smtClean="0"/>
              <a:t>任务描述</a:t>
            </a:r>
          </a:p>
          <a:p>
            <a:pPr marL="539750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将用户数据库 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</a:rPr>
              <a:t>MyFirstDB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 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从 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SQL Server 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实例中移除，然后复制到用户 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U 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盘，再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把</a:t>
            </a:r>
            <a:r>
              <a:rPr lang="en-US" altLang="zh-CN" sz="1800" b="1" dirty="0" err="1" smtClean="0">
                <a:latin typeface="仿宋" panose="02010609060101010101" pitchFamily="49" charset="-122"/>
                <a:ea typeface="仿宋" panose="02010609060101010101" pitchFamily="49" charset="-122"/>
              </a:rPr>
              <a:t>MyFirstDB</a:t>
            </a:r>
            <a:r>
              <a:rPr lang="en-US" altLang="zh-CN" sz="18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 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数据库附加到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SQL Server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实例中继续使用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。 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533400" indent="-533400" eaLnBrk="1" hangingPunct="1"/>
            <a:r>
              <a:rPr lang="zh-CN" altLang="en-US" dirty="0" smtClean="0"/>
              <a:t>任务目标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1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）能进行数据库的分离。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2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）能进行数据库的附加。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3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）能够理解什么情况下需要进行数据库的分离和附加。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4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）树立服务他人、服务社会的意识，养成助人为乐的习惯。</a:t>
            </a:r>
          </a:p>
          <a:p>
            <a:pPr marL="533400" indent="-533400" eaLnBrk="1" hangingPunct="1"/>
            <a:r>
              <a:rPr lang="zh-CN" altLang="en-US" dirty="0" smtClean="0"/>
              <a:t>任务分析</a:t>
            </a:r>
            <a:endParaRPr lang="en-US" altLang="zh-CN" dirty="0" smtClean="0"/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在对象资源管理器中首先进行数据库的分离，复制完成后再附加到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SQL Server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实例中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，分别进行验证结果是否正确。</a:t>
            </a:r>
            <a:endParaRPr lang="en-US" altLang="zh-CN" sz="1800" b="1" dirty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914400" lvl="1" indent="-457200" eaLnBrk="1" hangingPunct="1">
              <a:buFont typeface="Wingdings" pitchFamily="2" charset="2"/>
              <a:buNone/>
            </a:pPr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150983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dirty="0"/>
              <a:t>学习任务六     分离和附加数据库</a:t>
            </a:r>
            <a:endParaRPr lang="zh-CN" altLang="en-US" dirty="0" smtClean="0"/>
          </a:p>
        </p:txBody>
      </p:sp>
      <p:sp>
        <p:nvSpPr>
          <p:cNvPr id="45060" name="Rectangle 3"/>
          <p:cNvSpPr>
            <a:spLocks noGrp="1" noChangeArrowheads="1"/>
          </p:cNvSpPr>
          <p:nvPr>
            <p:ph idx="1"/>
          </p:nvPr>
        </p:nvSpPr>
        <p:spPr>
          <a:xfrm>
            <a:off x="504544" y="1105235"/>
            <a:ext cx="8229600" cy="4452234"/>
          </a:xfrm>
          <a:noFill/>
        </p:spPr>
        <p:txBody>
          <a:bodyPr/>
          <a:lstStyle/>
          <a:p>
            <a:pPr marL="533400" indent="-533400" eaLnBrk="1" hangingPunct="1"/>
            <a:r>
              <a:rPr lang="zh-CN" altLang="en-US" dirty="0" smtClean="0"/>
              <a:t>任务实施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一、分离数据库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1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）在对象资源管理器中选择 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MyFirstDB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 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数据库节点，单击鼠标右键，选择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“任务”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→“分离”，进入“分离数据库”对话框。</a:t>
            </a:r>
            <a:endParaRPr lang="zh-CN" altLang="en-US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2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）检查“要分离的数据库”框显示的是不是 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MyFirstDB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数据库。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3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）默认情况下，分离操作将在分离数据库时保留过期的统计信息。若要更新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现有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的统计信息，可以选中“更新统计信息”列中的复选框。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4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）“状态”列显示当前数据库状态（“就绪”或者“未就绪”）。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5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）分离数据库准备就绪后，单击“确定”按钮，完成分离操作。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6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）在对象资源管理器中验证分离成功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。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4314" y="4869160"/>
            <a:ext cx="1316638" cy="684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388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0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99792" y="3429000"/>
            <a:ext cx="5184576" cy="1470025"/>
          </a:xfrm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zh-CN" altLang="en-US" sz="3600" dirty="0"/>
              <a:t>创建和管理数据库</a:t>
            </a:r>
            <a:endParaRPr lang="zh-CN" altLang="en-US" sz="3600" dirty="0" smtClean="0"/>
          </a:p>
        </p:txBody>
      </p:sp>
      <p:sp>
        <p:nvSpPr>
          <p:cNvPr id="4270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600" y="2420888"/>
            <a:ext cx="6705600" cy="792485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dirty="0" smtClean="0">
                <a:solidFill>
                  <a:srgbClr val="0000FF"/>
                </a:solidFill>
              </a:rPr>
              <a:t>项目二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dirty="0"/>
              <a:t>学习任务六     分离和附加数据库</a:t>
            </a:r>
            <a:endParaRPr lang="zh-CN" altLang="en-US" dirty="0" smtClean="0"/>
          </a:p>
        </p:txBody>
      </p:sp>
      <p:sp>
        <p:nvSpPr>
          <p:cNvPr id="45060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526892"/>
            <a:ext cx="8229600" cy="4020186"/>
          </a:xfrm>
          <a:noFill/>
        </p:spPr>
        <p:txBody>
          <a:bodyPr/>
          <a:lstStyle/>
          <a:p>
            <a:pPr marL="457200" lvl="1" indent="0" eaLnBrk="1" hangingPunct="1">
              <a:buNone/>
            </a:pP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二、附加数据库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1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）在对象资源管理器中，连接到 </a:t>
            </a:r>
            <a:r>
              <a:rPr lang="en-US" altLang="zh-CN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SQL Server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数据库实例。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2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）右击数据库节点，在弹出的快捷菜单中选择“任务”→“附加”，将显示“附加数据库”对话框。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3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）单击“添加”按钮，然后在“定位数据库文件”对话框中选择要附加的数据库所在的磁盘驱动器，展开目录树以查找和选择要添加的</a:t>
            </a:r>
            <a:r>
              <a:rPr lang="en-US" altLang="zh-CN" sz="1800" b="1" dirty="0" err="1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MyFirstDB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数据库主数据文件，如</a:t>
            </a:r>
            <a:r>
              <a:rPr lang="en-US" altLang="zh-CN" sz="1800" b="1" dirty="0" err="1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MyFirstDB.mdf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。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4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）单击“确定”按钮，附加数据库。再单击“确定”按钮完成附加操作。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5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）在对象资源管理器中验证添加成功。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4314" y="4869160"/>
            <a:ext cx="1316638" cy="684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67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dirty="0"/>
              <a:t>学习任务七      删除数据库</a:t>
            </a:r>
            <a:endParaRPr lang="zh-CN" altLang="en-US" dirty="0" smtClean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908720"/>
            <a:ext cx="8229600" cy="5544616"/>
          </a:xfrm>
          <a:noFill/>
        </p:spPr>
        <p:txBody>
          <a:bodyPr/>
          <a:lstStyle/>
          <a:p>
            <a:pPr marL="533400" indent="-533400" eaLnBrk="1" hangingPunct="1"/>
            <a:r>
              <a:rPr lang="zh-CN" altLang="en-US" dirty="0" smtClean="0"/>
              <a:t>任务描述</a:t>
            </a:r>
          </a:p>
          <a:p>
            <a:pPr marL="539750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对不再使用的用户数据库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</a:rPr>
              <a:t>MyFirstDB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 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进行删除操作，用户可以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选择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使用 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SQL Server Management Studio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工具和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T-SQL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语句来完成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。 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533400" indent="-533400" eaLnBrk="1" hangingPunct="1"/>
            <a:r>
              <a:rPr lang="zh-CN" altLang="en-US" dirty="0" smtClean="0"/>
              <a:t>任务目标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1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）能够删除数据库。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2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）理解数据库删除后的不可逆性。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3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）人生也是不可逆的，要树立正确的价值观、人生观。</a:t>
            </a:r>
          </a:p>
          <a:p>
            <a:pPr marL="533400" indent="-533400" eaLnBrk="1" hangingPunct="1"/>
            <a:r>
              <a:rPr lang="zh-CN" altLang="en-US" dirty="0" smtClean="0"/>
              <a:t>任务分析</a:t>
            </a:r>
            <a:endParaRPr lang="en-US" altLang="zh-CN" dirty="0" smtClean="0"/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在对象资源管理器中，选中用户数据库 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MyFirstDB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，单击鼠标右键，从弹出的快捷菜单中选择命令进行删除。或者在对象资源管理器中单击“新建查询”，在查询窗口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中输入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语句，然后单击“执行”进行删除。</a:t>
            </a:r>
            <a:endParaRPr lang="en-US" altLang="zh-CN" sz="1800" b="1" dirty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914400" lvl="1" indent="-457200" eaLnBrk="1" hangingPunct="1">
              <a:buFont typeface="Wingdings" pitchFamily="2" charset="2"/>
              <a:buNone/>
            </a:pPr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38780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dirty="0"/>
              <a:t>学习任务</a:t>
            </a:r>
            <a:r>
              <a:rPr lang="zh-CN" altLang="en-US" dirty="0" smtClean="0"/>
              <a:t>七      删除</a:t>
            </a:r>
            <a:r>
              <a:rPr lang="zh-CN" altLang="en-US" dirty="0"/>
              <a:t>数据库</a:t>
            </a:r>
            <a:endParaRPr lang="zh-CN" altLang="en-US" dirty="0" smtClean="0"/>
          </a:p>
        </p:txBody>
      </p:sp>
      <p:sp>
        <p:nvSpPr>
          <p:cNvPr id="45060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792750"/>
            <a:ext cx="8229600" cy="5516570"/>
          </a:xfrm>
          <a:noFill/>
        </p:spPr>
        <p:txBody>
          <a:bodyPr/>
          <a:lstStyle/>
          <a:p>
            <a:pPr marL="533400" indent="-533400" eaLnBrk="1" hangingPunct="1"/>
            <a:r>
              <a:rPr lang="zh-CN" altLang="en-US" dirty="0" smtClean="0"/>
              <a:t>任务实施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一、使用 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SQL Server Management Studio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工具删除数据库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1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）在对象资源管理器中，连接到 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SQL Server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实例，再展开该实例。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2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）展开“数据库”，选择 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MyFirstDB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 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数据库，单击鼠标右键，从弹出的快捷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菜单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中选择“删除”，弹出“删除对象”对话框。 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3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）确认要删除的数据库，如果有用户与数据库连接，还应选中“关闭现有连接”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，再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单击“确定”按钮，完成数据库删除操作。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4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）在对象资源管理器中验证该数据库已删除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。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二、使用 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T- SQL 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语句删除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数据库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1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）在对象资源管理器中，连接到 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SQL Server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实例，再展开该实例。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2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）单击“新建查询”。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3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）在查询窗口中输入如下语句：</a:t>
            </a:r>
          </a:p>
          <a:p>
            <a:pPr marL="3854450" lvl="1" indent="0" eaLnBrk="1" hangingPunct="1">
              <a:buNone/>
            </a:pP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USE master</a:t>
            </a:r>
          </a:p>
          <a:p>
            <a:pPr marL="3854450" lvl="1" indent="0" eaLnBrk="1" hangingPunct="1">
              <a:buNone/>
            </a:pP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DROP  DATABASE  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MySecondDB</a:t>
            </a:r>
            <a:endParaRPr lang="en-US" altLang="zh-CN" sz="1800" b="1" dirty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4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）单击“执行”进行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删除。</a:t>
            </a:r>
            <a:endParaRPr lang="zh-CN" altLang="en-US" sz="1800" b="1" dirty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5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）在对象资源管理器中验证该数据库已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删除。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4248" y="5373216"/>
            <a:ext cx="1316638" cy="684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373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9" name="Group 4"/>
          <p:cNvGrpSpPr>
            <a:grpSpLocks/>
          </p:cNvGrpSpPr>
          <p:nvPr/>
        </p:nvGrpSpPr>
        <p:grpSpPr bwMode="auto">
          <a:xfrm>
            <a:off x="7380312" y="5476528"/>
            <a:ext cx="1763688" cy="1386424"/>
            <a:chOff x="3515" y="3022"/>
            <a:chExt cx="607" cy="579"/>
          </a:xfrm>
        </p:grpSpPr>
        <p:pic>
          <p:nvPicPr>
            <p:cNvPr id="11270" name="Picture 5" descr="TowerCase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15" y="3022"/>
              <a:ext cx="322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71" name="Picture 6" descr="Database0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42" y="3249"/>
              <a:ext cx="380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知识链接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980728"/>
            <a:ext cx="8229600" cy="44958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zh-CN" altLang="en-US" dirty="0"/>
              <a:t>一、系统数据库</a:t>
            </a:r>
            <a:endParaRPr lang="en-US" altLang="zh-CN" dirty="0" smtClean="0"/>
          </a:p>
          <a:p>
            <a:pPr marL="0" indent="0" eaLnBrk="1" hangingPunct="1">
              <a:buNone/>
            </a:pPr>
            <a:r>
              <a:rPr lang="en-US" altLang="zh-CN" sz="2400" dirty="0"/>
              <a:t>SQL Server</a:t>
            </a:r>
            <a:r>
              <a:rPr lang="zh-CN" altLang="en-US" sz="2400" dirty="0"/>
              <a:t>中的数据库按照用途可以划分为两类：系统数据库和用户数据库。其中，</a:t>
            </a:r>
            <a:r>
              <a:rPr lang="zh-CN" altLang="en-US" sz="2400" dirty="0" smtClean="0"/>
              <a:t>系统</a:t>
            </a:r>
            <a:r>
              <a:rPr lang="zh-CN" altLang="en-US" sz="2400" dirty="0"/>
              <a:t>数据库是管理和维护</a:t>
            </a:r>
            <a:r>
              <a:rPr lang="en-US" altLang="zh-CN" sz="2400" dirty="0"/>
              <a:t>SQL </a:t>
            </a:r>
            <a:r>
              <a:rPr lang="en-US" altLang="zh-CN" sz="2400" dirty="0" smtClean="0"/>
              <a:t>Server</a:t>
            </a:r>
            <a:r>
              <a:rPr lang="zh-CN" altLang="en-US" sz="2400" dirty="0"/>
              <a:t>所必需的数据库，用户数据库是用户自己建立的数据库</a:t>
            </a:r>
            <a:endParaRPr lang="en-US" altLang="zh-CN" sz="2400" dirty="0" smtClean="0"/>
          </a:p>
          <a:p>
            <a:pPr marL="0" indent="0" eaLnBrk="1" hangingPunct="1">
              <a:buNone/>
            </a:pPr>
            <a:r>
              <a:rPr lang="en-US" altLang="zh-CN" sz="2400" dirty="0" smtClean="0"/>
              <a:t>1.</a:t>
            </a:r>
            <a:r>
              <a:rPr lang="zh-CN" altLang="en-US" sz="2400" dirty="0" smtClean="0"/>
              <a:t>系统数据库</a:t>
            </a:r>
            <a:endParaRPr lang="en-US" altLang="zh-CN" sz="2400" dirty="0" smtClean="0"/>
          </a:p>
          <a:p>
            <a:pPr marL="0" indent="0" eaLnBrk="1" hangingPunct="1">
              <a:buNone/>
            </a:pPr>
            <a:r>
              <a:rPr lang="zh-CN" altLang="en-US" sz="1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1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</a:rPr>
              <a:t>） </a:t>
            </a:r>
            <a:r>
              <a:rPr lang="en-US" altLang="zh-CN" sz="1800" dirty="0">
                <a:latin typeface="宋体" panose="02010600030101010101" pitchFamily="2" charset="-122"/>
                <a:ea typeface="宋体" panose="02010600030101010101" pitchFamily="2" charset="-122"/>
              </a:rPr>
              <a:t>Master </a:t>
            </a: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</a:rPr>
              <a:t>数据库</a:t>
            </a:r>
            <a:b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en-US" altLang="zh-CN" sz="1800" dirty="0">
                <a:latin typeface="宋体" panose="02010600030101010101" pitchFamily="2" charset="-122"/>
                <a:ea typeface="宋体" panose="02010600030101010101" pitchFamily="2" charset="-122"/>
              </a:rPr>
              <a:t>Master </a:t>
            </a: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</a:rPr>
              <a:t>数据库记录 </a:t>
            </a:r>
            <a:r>
              <a:rPr lang="en-US" altLang="zh-CN" sz="1800" dirty="0">
                <a:latin typeface="宋体" panose="02010600030101010101" pitchFamily="2" charset="-122"/>
                <a:ea typeface="宋体" panose="02010600030101010101" pitchFamily="2" charset="-122"/>
              </a:rPr>
              <a:t>SQL Server </a:t>
            </a: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</a:rPr>
              <a:t>系统的所有系统级别信息，包括：所有的登录账户</a:t>
            </a:r>
            <a:r>
              <a:rPr lang="zh-CN" altLang="en-US" sz="1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和系统配置</a:t>
            </a: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</a:rPr>
              <a:t>设置；所有其他数据库及数据库文件的位置； </a:t>
            </a:r>
            <a:r>
              <a:rPr lang="en-US" altLang="zh-CN" sz="1800" dirty="0">
                <a:latin typeface="宋体" panose="02010600030101010101" pitchFamily="2" charset="-122"/>
                <a:ea typeface="宋体" panose="02010600030101010101" pitchFamily="2" charset="-122"/>
              </a:rPr>
              <a:t>SQL Server </a:t>
            </a: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</a:rPr>
              <a:t>的初始化信息</a:t>
            </a:r>
            <a:r>
              <a:rPr lang="zh-CN" altLang="en-US" sz="1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en-US" altLang="zh-CN" sz="18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eaLnBrk="1" hangingPunct="1">
              <a:buNone/>
            </a:pPr>
            <a:r>
              <a:rPr lang="zh-CN" altLang="en-US" sz="1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1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</a:rPr>
              <a:t>） </a:t>
            </a:r>
            <a:r>
              <a:rPr lang="en-US" altLang="zh-CN" sz="1800" dirty="0" err="1">
                <a:latin typeface="宋体" panose="02010600030101010101" pitchFamily="2" charset="-122"/>
                <a:ea typeface="宋体" panose="02010600030101010101" pitchFamily="2" charset="-122"/>
              </a:rPr>
              <a:t>TempDB</a:t>
            </a:r>
            <a:r>
              <a:rPr lang="en-US" altLang="zh-CN" sz="1800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</a:rPr>
              <a:t>数据库</a:t>
            </a:r>
            <a:b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</a:rPr>
              <a:t>一个工作空间，用于保存所有临时对象和中间结果集。如存储 </a:t>
            </a:r>
            <a:r>
              <a:rPr lang="en-US" altLang="zh-CN" sz="1800" dirty="0">
                <a:latin typeface="宋体" panose="02010600030101010101" pitchFamily="2" charset="-122"/>
                <a:ea typeface="宋体" panose="02010600030101010101" pitchFamily="2" charset="-122"/>
              </a:rPr>
              <a:t>SQL Server </a:t>
            </a: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</a:rPr>
              <a:t>生成的</a:t>
            </a:r>
            <a:r>
              <a:rPr lang="zh-CN" altLang="en-US" sz="1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工作</a:t>
            </a: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</a:rPr>
              <a:t>表。在 </a:t>
            </a:r>
            <a:r>
              <a:rPr lang="en-US" altLang="zh-CN" sz="1800" dirty="0">
                <a:latin typeface="宋体" panose="02010600030101010101" pitchFamily="2" charset="-122"/>
                <a:ea typeface="宋体" panose="02010600030101010101" pitchFamily="2" charset="-122"/>
              </a:rPr>
              <a:t>SQL Server </a:t>
            </a: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</a:rPr>
              <a:t>每次重新启动时都重新创建 </a:t>
            </a:r>
            <a:r>
              <a:rPr lang="en-US" altLang="zh-CN" sz="1800" dirty="0" err="1">
                <a:latin typeface="宋体" panose="02010600030101010101" pitchFamily="2" charset="-122"/>
                <a:ea typeface="宋体" panose="02010600030101010101" pitchFamily="2" charset="-122"/>
              </a:rPr>
              <a:t>TempDB</a:t>
            </a:r>
            <a:r>
              <a:rPr lang="en-US" altLang="zh-CN" sz="1800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</a:rPr>
              <a:t>数据库。因此该数据库在</a:t>
            </a:r>
            <a:r>
              <a:rPr lang="zh-CN" altLang="en-US" sz="1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系统启动</a:t>
            </a: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</a:rPr>
              <a:t>时总是干净的。 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/>
            </a:r>
            <a:b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en-US" sz="2000" dirty="0" smtClean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/>
            </a:r>
            <a:b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</a:br>
            <a:endParaRPr lang="en-US" altLang="zh-CN" sz="20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9" name="Group 4"/>
          <p:cNvGrpSpPr>
            <a:grpSpLocks/>
          </p:cNvGrpSpPr>
          <p:nvPr/>
        </p:nvGrpSpPr>
        <p:grpSpPr bwMode="auto">
          <a:xfrm>
            <a:off x="7380312" y="5476528"/>
            <a:ext cx="1763688" cy="1386424"/>
            <a:chOff x="3515" y="3022"/>
            <a:chExt cx="607" cy="579"/>
          </a:xfrm>
        </p:grpSpPr>
        <p:pic>
          <p:nvPicPr>
            <p:cNvPr id="11270" name="Picture 5" descr="TowerCase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15" y="3022"/>
              <a:ext cx="322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71" name="Picture 6" descr="Database0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42" y="3249"/>
              <a:ext cx="380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知识链接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980728"/>
            <a:ext cx="8229600" cy="44958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zh-CN" altLang="en-US" sz="2000" dirty="0" smtClean="0"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） 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</a:rPr>
              <a:t>Model 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数据库</a:t>
            </a:r>
            <a:b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</a:rPr>
              <a:t>Model 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数据库用作在系统上创建的所有数据库的模板，实例 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</a:rPr>
              <a:t>SQL 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语句创建一个新</a:t>
            </a:r>
            <a:r>
              <a:rPr lang="zh-CN" altLang="en-US" sz="2000" dirty="0" smtClean="0">
                <a:latin typeface="宋体" panose="02010600030101010101" pitchFamily="2" charset="-122"/>
                <a:ea typeface="宋体" panose="02010600030101010101" pitchFamily="2" charset="-122"/>
              </a:rPr>
              <a:t>的空白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数据库时，将使用模板中所规定的默认值来创建。对 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</a:rPr>
              <a:t>Model 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数据库进行的修改（</a:t>
            </a:r>
            <a:r>
              <a:rPr lang="zh-CN" altLang="en-US" sz="20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如数据库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大小、排序规则、恢复模式和其他数据库选项）将应用于以后创建的所有数据库。</a:t>
            </a:r>
            <a:b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en-US" sz="2000" dirty="0" smtClean="0"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） </a:t>
            </a:r>
            <a:r>
              <a:rPr lang="en-US" altLang="zh-CN" sz="2000" dirty="0" err="1">
                <a:latin typeface="宋体" panose="02010600030101010101" pitchFamily="2" charset="-122"/>
                <a:ea typeface="宋体" panose="02010600030101010101" pitchFamily="2" charset="-122"/>
              </a:rPr>
              <a:t>Msdb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数据库</a:t>
            </a:r>
            <a:b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en-US" altLang="zh-CN" sz="2000" dirty="0" err="1">
                <a:latin typeface="宋体" panose="02010600030101010101" pitchFamily="2" charset="-122"/>
                <a:ea typeface="宋体" panose="02010600030101010101" pitchFamily="2" charset="-122"/>
              </a:rPr>
              <a:t>Msdb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数据库提供 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</a:rPr>
              <a:t>SQL Server 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代理程序调度警报、作业及记录操作时使用。该</a:t>
            </a:r>
            <a:r>
              <a:rPr lang="zh-CN" altLang="en-US" sz="2000" dirty="0" smtClean="0">
                <a:latin typeface="宋体" panose="02010600030101010101" pitchFamily="2" charset="-122"/>
                <a:ea typeface="宋体" panose="02010600030101010101" pitchFamily="2" charset="-122"/>
              </a:rPr>
              <a:t>数据库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与自动化任务相关。 </a:t>
            </a:r>
            <a:r>
              <a:rPr lang="zh-CN" altLang="en-US" dirty="0"/>
              <a:t/>
            </a:r>
            <a:br>
              <a:rPr lang="zh-CN" altLang="en-US" dirty="0"/>
            </a:br>
            <a:endParaRPr lang="en-US" altLang="zh-CN" sz="2400" dirty="0" smtClean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536" y="3758452"/>
            <a:ext cx="8621929" cy="1758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030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知识链接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980728"/>
            <a:ext cx="8229600" cy="44958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zh-CN" altLang="en-US" sz="2400" dirty="0"/>
              <a:t>不能在系统数据库中执行下列操作</a:t>
            </a:r>
            <a:r>
              <a:rPr lang="zh-CN" altLang="en-US" sz="2400" dirty="0" smtClean="0"/>
              <a:t>：</a:t>
            </a:r>
            <a:endParaRPr lang="en-US" altLang="zh-CN" sz="2400" dirty="0" smtClean="0"/>
          </a:p>
          <a:p>
            <a:pPr eaLnBrk="1" hangingPunct="1"/>
            <a:r>
              <a:rPr lang="zh-CN" altLang="en-US" sz="2400" dirty="0"/>
              <a:t>添加文件或文件组。</a:t>
            </a:r>
          </a:p>
          <a:p>
            <a:pPr eaLnBrk="1" hangingPunct="1"/>
            <a:r>
              <a:rPr lang="zh-CN" altLang="en-US" sz="2400" dirty="0"/>
              <a:t>更改排序规则。默认排序规则为服务</a:t>
            </a:r>
          </a:p>
          <a:p>
            <a:pPr eaLnBrk="1" hangingPunct="1"/>
            <a:r>
              <a:rPr lang="zh-CN" altLang="en-US" sz="2400" dirty="0"/>
              <a:t>更改数据库所有者。模型的所有者是</a:t>
            </a:r>
          </a:p>
          <a:p>
            <a:pPr eaLnBrk="1" hangingPunct="1"/>
            <a:r>
              <a:rPr lang="zh-CN" altLang="en-US" sz="2400" dirty="0"/>
              <a:t>删除数据库。</a:t>
            </a:r>
          </a:p>
          <a:p>
            <a:pPr eaLnBrk="1" hangingPunct="1"/>
            <a:r>
              <a:rPr lang="zh-CN" altLang="en-US" sz="2400" dirty="0"/>
              <a:t>从数据库中删除</a:t>
            </a:r>
            <a:r>
              <a:rPr lang="en-US" altLang="zh-CN" sz="2400" dirty="0"/>
              <a:t>guest </a:t>
            </a:r>
            <a:r>
              <a:rPr lang="zh-CN" altLang="en-US" sz="2400" dirty="0"/>
              <a:t>用户。</a:t>
            </a:r>
          </a:p>
          <a:p>
            <a:pPr eaLnBrk="1" hangingPunct="1"/>
            <a:r>
              <a:rPr lang="zh-CN" altLang="en-US" sz="2400" dirty="0"/>
              <a:t>启用变更数据捕获。</a:t>
            </a:r>
          </a:p>
          <a:p>
            <a:pPr eaLnBrk="1" hangingPunct="1"/>
            <a:r>
              <a:rPr lang="zh-CN" altLang="en-US" sz="2400" dirty="0"/>
              <a:t>参与数据库镜像。</a:t>
            </a:r>
          </a:p>
          <a:p>
            <a:pPr eaLnBrk="1" hangingPunct="1"/>
            <a:r>
              <a:rPr lang="zh-CN" altLang="en-US" sz="2400" dirty="0"/>
              <a:t>删除主文件组、主数据文件或日志文</a:t>
            </a:r>
          </a:p>
          <a:p>
            <a:pPr eaLnBrk="1" hangingPunct="1"/>
            <a:r>
              <a:rPr lang="zh-CN" altLang="en-US" sz="2400" dirty="0"/>
              <a:t>重命名数据库或主文件组。</a:t>
            </a:r>
          </a:p>
          <a:p>
            <a:pPr eaLnBrk="1" hangingPunct="1"/>
            <a:r>
              <a:rPr lang="zh-CN" altLang="en-US" sz="2400" dirty="0"/>
              <a:t>将数据库设置为 </a:t>
            </a:r>
            <a:r>
              <a:rPr lang="en-US" altLang="zh-CN" sz="2400" dirty="0"/>
              <a:t>OFFLINE</a:t>
            </a:r>
            <a:r>
              <a:rPr lang="zh-CN" altLang="en-US" sz="2400" dirty="0"/>
              <a:t>。</a:t>
            </a:r>
          </a:p>
          <a:p>
            <a:pPr eaLnBrk="1" hangingPunct="1"/>
            <a:r>
              <a:rPr lang="zh-CN" altLang="en-US" sz="2400" dirty="0"/>
              <a:t>将主文件组设置为 </a:t>
            </a:r>
            <a:r>
              <a:rPr lang="en-US" altLang="zh-CN" sz="2400" dirty="0"/>
              <a:t>READ_ONLY</a:t>
            </a:r>
            <a:r>
              <a:rPr lang="zh-CN" altLang="en-US" sz="2400" dirty="0"/>
              <a:t>。</a:t>
            </a:r>
            <a:endParaRPr lang="en-US" altLang="zh-CN" sz="2400" dirty="0" smtClean="0"/>
          </a:p>
        </p:txBody>
      </p:sp>
    </p:spTree>
    <p:extLst>
      <p:ext uri="{BB962C8B-B14F-4D97-AF65-F5344CB8AC3E}">
        <p14:creationId xmlns:p14="http://schemas.microsoft.com/office/powerpoint/2010/main" val="1696333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知识链接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980728"/>
            <a:ext cx="8229600" cy="44958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zh-CN" sz="2400" dirty="0"/>
              <a:t>2. </a:t>
            </a:r>
            <a:r>
              <a:rPr lang="zh-CN" altLang="en-US" sz="2400" dirty="0"/>
              <a:t>示例</a:t>
            </a:r>
            <a:r>
              <a:rPr lang="zh-CN" altLang="en-US" sz="2400" dirty="0" smtClean="0"/>
              <a:t>数据库</a:t>
            </a:r>
            <a:endParaRPr lang="en-US" altLang="zh-CN" sz="2400" dirty="0" smtClean="0"/>
          </a:p>
          <a:p>
            <a:pPr marL="0" indent="0" eaLnBrk="1" hangingPunct="1">
              <a:buNone/>
            </a:pPr>
            <a:r>
              <a:rPr lang="en-US" altLang="zh-CN" sz="2000" dirty="0"/>
              <a:t>Microsoft SQL Server 2016 </a:t>
            </a:r>
            <a:r>
              <a:rPr lang="zh-CN" altLang="en-US" sz="2000" dirty="0"/>
              <a:t>中附带了 </a:t>
            </a:r>
            <a:r>
              <a:rPr lang="en-US" altLang="zh-CN" sz="2000" dirty="0"/>
              <a:t>Adventure Works Cycles </a:t>
            </a:r>
            <a:r>
              <a:rPr lang="zh-CN" altLang="en-US" sz="2000" dirty="0"/>
              <a:t>公司的示例数据库</a:t>
            </a:r>
            <a:r>
              <a:rPr lang="zh-CN" altLang="en-US" sz="2000" dirty="0" smtClean="0"/>
              <a:t>，数据库</a:t>
            </a:r>
            <a:r>
              <a:rPr lang="zh-CN" altLang="en-US" sz="2000" dirty="0"/>
              <a:t>中包含了该公司的业务方案、雇员和产品等信息，默认情况下，此 </a:t>
            </a:r>
            <a:r>
              <a:rPr lang="en-US" altLang="zh-CN" sz="2000" dirty="0"/>
              <a:t>SQL </a:t>
            </a:r>
            <a:r>
              <a:rPr lang="en-US" altLang="zh-CN" sz="2000" dirty="0" smtClean="0"/>
              <a:t>Server</a:t>
            </a:r>
            <a:r>
              <a:rPr lang="zh-CN" altLang="en-US" sz="2000" dirty="0" smtClean="0"/>
              <a:t>版本</a:t>
            </a:r>
            <a:r>
              <a:rPr lang="zh-CN" altLang="en-US" sz="2000" dirty="0"/>
              <a:t>中不会安装示例数据库，但可以从位于 </a:t>
            </a:r>
            <a:r>
              <a:rPr lang="en-US" altLang="zh-CN" sz="2000" dirty="0" smtClean="0"/>
              <a:t>www.codeplex.com/sqlserversamples </a:t>
            </a:r>
            <a:r>
              <a:rPr lang="zh-CN" altLang="en-US" sz="2000" dirty="0"/>
              <a:t>上的 </a:t>
            </a:r>
            <a:r>
              <a:rPr lang="en-US" altLang="zh-CN" sz="2000" dirty="0" smtClean="0"/>
              <a:t>Microsoft </a:t>
            </a:r>
            <a:r>
              <a:rPr lang="en-US" altLang="zh-CN" sz="2000" dirty="0"/>
              <a:t>SQL Server Samples and Community Projects</a:t>
            </a:r>
            <a:r>
              <a:rPr lang="zh-CN" altLang="en-US" sz="2000" dirty="0"/>
              <a:t>（</a:t>
            </a:r>
            <a:r>
              <a:rPr lang="en-US" altLang="zh-CN" sz="2000" dirty="0"/>
              <a:t>Microsoft SQL Server </a:t>
            </a:r>
            <a:r>
              <a:rPr lang="zh-CN" altLang="en-US" sz="2000" dirty="0"/>
              <a:t>示例和社区</a:t>
            </a:r>
          </a:p>
          <a:p>
            <a:pPr marL="0" indent="0" eaLnBrk="1" hangingPunct="1">
              <a:buNone/>
            </a:pPr>
            <a:r>
              <a:rPr lang="zh-CN" altLang="en-US" sz="2000" dirty="0"/>
              <a:t>项目）网站中查找并下载这些示例和示例数据库。实际上主要有以下三个数据库，</a:t>
            </a:r>
            <a:r>
              <a:rPr lang="zh-CN" altLang="en-US" sz="2000" dirty="0" smtClean="0"/>
              <a:t>它们可以</a:t>
            </a:r>
            <a:r>
              <a:rPr lang="zh-CN" altLang="en-US" sz="2000" dirty="0"/>
              <a:t>作为 </a:t>
            </a:r>
            <a:r>
              <a:rPr lang="en-US" altLang="zh-CN" sz="2000" dirty="0"/>
              <a:t>SQL Server</a:t>
            </a:r>
            <a:r>
              <a:rPr lang="zh-CN" altLang="en-US" sz="2000" dirty="0"/>
              <a:t>的学习工具。</a:t>
            </a:r>
          </a:p>
          <a:p>
            <a:pPr marL="0" indent="0" eaLnBrk="1" hangingPunct="1">
              <a:buNone/>
            </a:pPr>
            <a:r>
              <a:rPr lang="zh-CN" altLang="en-US" sz="2000" dirty="0"/>
              <a:t>●  </a:t>
            </a:r>
            <a:r>
              <a:rPr lang="en-US" altLang="zh-CN" sz="2000" dirty="0"/>
              <a:t>Adventure Works 2016 </a:t>
            </a:r>
            <a:r>
              <a:rPr lang="zh-CN" altLang="en-US" sz="2000" dirty="0"/>
              <a:t>示例 </a:t>
            </a:r>
            <a:r>
              <a:rPr lang="en-US" altLang="zh-CN" sz="2000" dirty="0"/>
              <a:t>OLTP</a:t>
            </a:r>
            <a:r>
              <a:rPr lang="zh-CN" altLang="en-US" sz="2000" dirty="0"/>
              <a:t>数据库</a:t>
            </a:r>
          </a:p>
          <a:p>
            <a:pPr marL="0" indent="0" eaLnBrk="1" hangingPunct="1">
              <a:buNone/>
            </a:pPr>
            <a:r>
              <a:rPr lang="zh-CN" altLang="en-US" sz="2000" dirty="0"/>
              <a:t>●  </a:t>
            </a:r>
            <a:r>
              <a:rPr lang="en-US" altLang="zh-CN" sz="2000" dirty="0"/>
              <a:t>Adventure Works DW 2016 </a:t>
            </a:r>
            <a:r>
              <a:rPr lang="zh-CN" altLang="en-US" sz="2000" dirty="0"/>
              <a:t>示例数据仓库</a:t>
            </a:r>
          </a:p>
          <a:p>
            <a:pPr marL="0" indent="0" eaLnBrk="1" hangingPunct="1">
              <a:buNone/>
            </a:pPr>
            <a:r>
              <a:rPr lang="zh-CN" altLang="en-US" sz="2000" dirty="0"/>
              <a:t>●  </a:t>
            </a:r>
            <a:r>
              <a:rPr lang="en-US" altLang="zh-CN" sz="2000" dirty="0"/>
              <a:t>Adventure Works LT 2016 </a:t>
            </a:r>
            <a:r>
              <a:rPr lang="zh-CN" altLang="en-US" sz="2000" dirty="0"/>
              <a:t>示例分析服务数据库</a:t>
            </a:r>
          </a:p>
          <a:p>
            <a:pPr marL="0" indent="0" eaLnBrk="1" hangingPunct="1">
              <a:buNone/>
            </a:pPr>
            <a:r>
              <a:rPr lang="zh-CN" altLang="en-US" sz="2000" dirty="0"/>
              <a:t>示例数据库也是用户数据库，它是</a:t>
            </a:r>
            <a:r>
              <a:rPr lang="en-US" altLang="zh-CN" sz="2000" dirty="0"/>
              <a:t>SQL Server</a:t>
            </a:r>
            <a:r>
              <a:rPr lang="zh-CN" altLang="en-US" sz="2000" dirty="0"/>
              <a:t>自带作为例子、演示和说明用的数据库。</a:t>
            </a:r>
          </a:p>
          <a:p>
            <a:pPr marL="0" indent="0" eaLnBrk="1" hangingPunct="1">
              <a:buNone/>
            </a:pPr>
            <a:r>
              <a:rPr lang="zh-CN" altLang="en-US" sz="2000" dirty="0"/>
              <a:t>建议用户把 </a:t>
            </a:r>
            <a:r>
              <a:rPr lang="en-US" altLang="zh-CN" sz="2000" dirty="0"/>
              <a:t>SQL Server 2000 </a:t>
            </a:r>
            <a:r>
              <a:rPr lang="zh-CN" altLang="en-US" sz="2000" dirty="0"/>
              <a:t>中的 </a:t>
            </a:r>
            <a:r>
              <a:rPr lang="en-US" altLang="zh-CN" sz="2000" dirty="0" err="1"/>
              <a:t>NorthWind</a:t>
            </a:r>
            <a:r>
              <a:rPr lang="en-US" altLang="zh-CN" sz="2000" dirty="0"/>
              <a:t> </a:t>
            </a:r>
            <a:r>
              <a:rPr lang="zh-CN" altLang="en-US" sz="2000" dirty="0"/>
              <a:t>和 </a:t>
            </a:r>
            <a:r>
              <a:rPr lang="en-US" altLang="zh-CN" sz="2000" dirty="0"/>
              <a:t>Pubs </a:t>
            </a:r>
            <a:r>
              <a:rPr lang="zh-CN" altLang="en-US" sz="2000" dirty="0"/>
              <a:t>示例数据库附加到 </a:t>
            </a:r>
            <a:r>
              <a:rPr lang="en-US" altLang="zh-CN" sz="2000" dirty="0"/>
              <a:t>SQL </a:t>
            </a:r>
            <a:r>
              <a:rPr lang="en-US" altLang="zh-CN" sz="2000" dirty="0" smtClean="0"/>
              <a:t>Server2016</a:t>
            </a:r>
            <a:r>
              <a:rPr lang="zh-CN" altLang="en-US" sz="2000" dirty="0"/>
              <a:t>中，以便于学习使用。</a:t>
            </a:r>
            <a:endParaRPr lang="en-US" altLang="zh-CN" sz="2000" dirty="0" smtClean="0"/>
          </a:p>
        </p:txBody>
      </p:sp>
    </p:spTree>
    <p:extLst>
      <p:ext uri="{BB962C8B-B14F-4D97-AF65-F5344CB8AC3E}">
        <p14:creationId xmlns:p14="http://schemas.microsoft.com/office/powerpoint/2010/main" val="124892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知识链接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980728"/>
            <a:ext cx="8229600" cy="44958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zh-CN" altLang="en-US" dirty="0"/>
              <a:t>二、</a:t>
            </a:r>
            <a:r>
              <a:rPr lang="en-US" altLang="zh-CN" dirty="0"/>
              <a:t>SQL Server</a:t>
            </a:r>
            <a:r>
              <a:rPr lang="zh-CN" altLang="en-US" dirty="0"/>
              <a:t>的存储文件</a:t>
            </a:r>
            <a:endParaRPr lang="en-US" altLang="zh-CN" dirty="0" smtClean="0"/>
          </a:p>
          <a:p>
            <a:pPr marL="0" indent="457200" eaLnBrk="1" hangingPunct="1">
              <a:buNone/>
            </a:pPr>
            <a:r>
              <a:rPr lang="en-US" altLang="zh-CN" sz="2400" dirty="0"/>
              <a:t>SQL Server 2016 </a:t>
            </a:r>
            <a:r>
              <a:rPr lang="zh-CN" altLang="en-US" sz="2400" dirty="0"/>
              <a:t>具有以下</a:t>
            </a:r>
            <a:r>
              <a:rPr lang="en-US" altLang="zh-CN" sz="2400" dirty="0"/>
              <a:t>3</a:t>
            </a:r>
            <a:r>
              <a:rPr lang="zh-CN" altLang="en-US" sz="2400" dirty="0"/>
              <a:t>种文件类型</a:t>
            </a:r>
            <a:r>
              <a:rPr lang="en-US" altLang="zh-CN" sz="2400" dirty="0"/>
              <a:t>: </a:t>
            </a:r>
            <a:r>
              <a:rPr lang="zh-CN" altLang="en-US" sz="2400" dirty="0"/>
              <a:t>主数据文件、次数据文件（辅助数据文件）</a:t>
            </a:r>
            <a:r>
              <a:rPr lang="zh-CN" altLang="en-US" sz="2400" dirty="0" smtClean="0"/>
              <a:t>、事务</a:t>
            </a:r>
            <a:r>
              <a:rPr lang="zh-CN" altLang="en-US" sz="2400" dirty="0"/>
              <a:t>日志文件。</a:t>
            </a:r>
          </a:p>
          <a:p>
            <a:pPr marL="0" indent="457200" eaLnBrk="1" hangingPunct="1">
              <a:buNone/>
            </a:pPr>
            <a:r>
              <a:rPr lang="zh-CN" altLang="en-US" sz="2400" dirty="0"/>
              <a:t>数据库在磁盘上是以文件为单位存储的，由数据文件和事务日志文件组成，一个</a:t>
            </a:r>
            <a:r>
              <a:rPr lang="zh-CN" altLang="en-US" sz="2400" dirty="0" smtClean="0"/>
              <a:t>数据库</a:t>
            </a:r>
            <a:r>
              <a:rPr lang="zh-CN" altLang="en-US" sz="2400" dirty="0"/>
              <a:t>至少应该包含一个数据文件和一个事务日志文件</a:t>
            </a:r>
            <a:r>
              <a:rPr lang="zh-CN" altLang="en-US" sz="2400" dirty="0" smtClean="0"/>
              <a:t>。</a:t>
            </a:r>
            <a:endParaRPr lang="en-US" altLang="zh-CN" sz="2400" dirty="0" smtClean="0"/>
          </a:p>
          <a:p>
            <a:pPr marL="0" indent="457200" eaLnBrk="1" hangingPunct="1">
              <a:buNone/>
            </a:pPr>
            <a:endParaRPr lang="en-US" altLang="zh-CN" sz="2400" dirty="0" smtClean="0"/>
          </a:p>
        </p:txBody>
      </p:sp>
    </p:spTree>
    <p:extLst>
      <p:ext uri="{BB962C8B-B14F-4D97-AF65-F5344CB8AC3E}">
        <p14:creationId xmlns:p14="http://schemas.microsoft.com/office/powerpoint/2010/main" val="704771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知识链接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980728"/>
            <a:ext cx="8229600" cy="44958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zh-CN" sz="2400" dirty="0" smtClean="0"/>
              <a:t>1.</a:t>
            </a:r>
            <a:r>
              <a:rPr lang="zh-CN" altLang="en-US" sz="2400" dirty="0" smtClean="0"/>
              <a:t>数据文件</a:t>
            </a:r>
            <a:endParaRPr lang="en-US" altLang="zh-CN" sz="2400" dirty="0" smtClean="0"/>
          </a:p>
          <a:p>
            <a:pPr marL="0" indent="0" eaLnBrk="1" hangingPunct="1">
              <a:buNone/>
            </a:pPr>
            <a:r>
              <a:rPr lang="zh-CN" altLang="en-US" sz="2000" dirty="0" smtClean="0"/>
              <a:t>    数据</a:t>
            </a:r>
            <a:r>
              <a:rPr lang="zh-CN" altLang="en-US" sz="2000" dirty="0"/>
              <a:t>文件是存放数据库数据和数据库对象的文件，一个数据库可以有一个或者多</a:t>
            </a:r>
            <a:r>
              <a:rPr lang="zh-CN" altLang="en-US" sz="2000" dirty="0" smtClean="0"/>
              <a:t>个数据</a:t>
            </a:r>
            <a:r>
              <a:rPr lang="zh-CN" altLang="en-US" sz="2000" dirty="0"/>
              <a:t>文件。一个数据文件只属于一个数据库。当一个数据库有多个数据文件时，有一</a:t>
            </a:r>
            <a:r>
              <a:rPr lang="zh-CN" altLang="en-US" sz="2000" dirty="0" smtClean="0"/>
              <a:t>个文件</a:t>
            </a:r>
            <a:r>
              <a:rPr lang="zh-CN" altLang="en-US" sz="2000" dirty="0"/>
              <a:t>被定义为主数据文件（</a:t>
            </a:r>
            <a:r>
              <a:rPr lang="en-US" altLang="zh-CN" sz="2000" dirty="0"/>
              <a:t>Primary Database File</a:t>
            </a:r>
            <a:r>
              <a:rPr lang="zh-CN" altLang="en-US" sz="2000" dirty="0"/>
              <a:t>），主数据文件包含数据库的启动信息</a:t>
            </a:r>
            <a:r>
              <a:rPr lang="zh-CN" altLang="en-US" sz="2000" dirty="0" smtClean="0"/>
              <a:t>，并指</a:t>
            </a:r>
            <a:r>
              <a:rPr lang="zh-CN" altLang="en-US" sz="2000" dirty="0"/>
              <a:t>向数据库中的其他文件，用户数据和对象可存储在此文件中，也可以存储在次要数</a:t>
            </a:r>
          </a:p>
          <a:p>
            <a:pPr marL="0" indent="0" eaLnBrk="1" hangingPunct="1">
              <a:buNone/>
            </a:pPr>
            <a:r>
              <a:rPr lang="zh-CN" altLang="en-US" sz="2000" dirty="0"/>
              <a:t>据文件中。每个数据库有一个主要数据文件，主要数据文件的建议文件扩展名是</a:t>
            </a:r>
            <a:r>
              <a:rPr lang="en-US" altLang="zh-CN" sz="2000" dirty="0"/>
              <a:t>.</a:t>
            </a:r>
            <a:r>
              <a:rPr lang="en-US" altLang="zh-CN" sz="2000" dirty="0" err="1"/>
              <a:t>mdf</a:t>
            </a:r>
            <a:r>
              <a:rPr lang="zh-CN" altLang="en-US" sz="2000" dirty="0"/>
              <a:t>。</a:t>
            </a:r>
          </a:p>
          <a:p>
            <a:pPr marL="0" indent="0" eaLnBrk="1" hangingPunct="1">
              <a:buNone/>
            </a:pPr>
            <a:r>
              <a:rPr lang="zh-CN" altLang="en-US" sz="2000" dirty="0" smtClean="0"/>
              <a:t>    次要</a:t>
            </a:r>
            <a:r>
              <a:rPr lang="zh-CN" altLang="en-US" sz="2000" dirty="0"/>
              <a:t>数据文件（</a:t>
            </a:r>
            <a:r>
              <a:rPr lang="en-US" altLang="zh-CN" sz="2000" dirty="0"/>
              <a:t>Secondary Database File</a:t>
            </a:r>
            <a:r>
              <a:rPr lang="zh-CN" altLang="en-US" sz="2000" dirty="0"/>
              <a:t>）是可选的，由用户定义并存储用户数据</a:t>
            </a:r>
            <a:r>
              <a:rPr lang="zh-CN" altLang="en-US" sz="2000" dirty="0" smtClean="0"/>
              <a:t>。通过</a:t>
            </a:r>
            <a:r>
              <a:rPr lang="zh-CN" altLang="en-US" sz="2000" dirty="0"/>
              <a:t>将每个文件放在不同的磁盘驱动器上，次要文件可用于将数据分散到多个磁盘上</a:t>
            </a:r>
            <a:r>
              <a:rPr lang="zh-CN" altLang="en-US" sz="2000" dirty="0" smtClean="0"/>
              <a:t>。另外</a:t>
            </a:r>
            <a:r>
              <a:rPr lang="zh-CN" altLang="en-US" sz="2000" dirty="0"/>
              <a:t>，如果数据库超过了单个 </a:t>
            </a:r>
            <a:r>
              <a:rPr lang="en-US" altLang="zh-CN" sz="2000" dirty="0"/>
              <a:t>Windows </a:t>
            </a:r>
            <a:r>
              <a:rPr lang="zh-CN" altLang="en-US" sz="2000" dirty="0"/>
              <a:t>文件的最大大小，可以使用次要数据文件，</a:t>
            </a:r>
            <a:r>
              <a:rPr lang="zh-CN" altLang="en-US" sz="2000" dirty="0" smtClean="0"/>
              <a:t>这样数据库</a:t>
            </a:r>
            <a:r>
              <a:rPr lang="zh-CN" altLang="en-US" sz="2000" dirty="0"/>
              <a:t>就能继续增长，次数据库文件的扩展名为</a:t>
            </a:r>
            <a:r>
              <a:rPr lang="en-US" altLang="zh-CN" sz="2000" dirty="0"/>
              <a:t>.</a:t>
            </a:r>
            <a:r>
              <a:rPr lang="en-US" altLang="zh-CN" sz="2000" dirty="0" err="1"/>
              <a:t>ndf</a:t>
            </a:r>
            <a:r>
              <a:rPr lang="zh-CN" altLang="en-US" sz="2000" dirty="0"/>
              <a:t>。</a:t>
            </a:r>
            <a:endParaRPr lang="en-US" altLang="zh-CN" sz="2000" dirty="0" smtClean="0"/>
          </a:p>
        </p:txBody>
      </p:sp>
    </p:spTree>
    <p:extLst>
      <p:ext uri="{BB962C8B-B14F-4D97-AF65-F5344CB8AC3E}">
        <p14:creationId xmlns:p14="http://schemas.microsoft.com/office/powerpoint/2010/main" val="3803162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知识链接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980728"/>
            <a:ext cx="8229600" cy="44958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zh-CN" sz="2400" dirty="0"/>
              <a:t>2.</a:t>
            </a:r>
            <a:r>
              <a:rPr lang="zh-CN" altLang="en-US" sz="2400" dirty="0"/>
              <a:t>事务日志</a:t>
            </a:r>
          </a:p>
          <a:p>
            <a:pPr marL="0" indent="0" eaLnBrk="1" hangingPunct="1">
              <a:buNone/>
            </a:pPr>
            <a:r>
              <a:rPr lang="zh-CN" altLang="en-US" sz="2000" dirty="0" smtClean="0"/>
              <a:t>    事务</a:t>
            </a:r>
            <a:r>
              <a:rPr lang="zh-CN" altLang="en-US" sz="2000" dirty="0"/>
              <a:t>是一个或多个 </a:t>
            </a:r>
            <a:r>
              <a:rPr lang="en-US" altLang="zh-CN" sz="2000" dirty="0"/>
              <a:t>Transact-SQL</a:t>
            </a:r>
            <a:r>
              <a:rPr lang="zh-CN" altLang="en-US" sz="2000" dirty="0"/>
              <a:t>语句的集合，并且作为一个整体来工作，在一</a:t>
            </a:r>
            <a:r>
              <a:rPr lang="zh-CN" altLang="en-US" sz="2000" dirty="0" smtClean="0"/>
              <a:t>个事务</a:t>
            </a:r>
            <a:r>
              <a:rPr lang="zh-CN" altLang="en-US" sz="2000" dirty="0"/>
              <a:t>中的</a:t>
            </a:r>
            <a:r>
              <a:rPr lang="en-US" altLang="zh-CN" sz="2000" dirty="0"/>
              <a:t>Transact-SQL</a:t>
            </a:r>
            <a:r>
              <a:rPr lang="zh-CN" altLang="en-US" sz="2000" dirty="0"/>
              <a:t>语句要么全部执行，要么全部不执行。</a:t>
            </a:r>
          </a:p>
          <a:p>
            <a:pPr marL="0" indent="0" eaLnBrk="1" hangingPunct="1">
              <a:buNone/>
            </a:pPr>
            <a:r>
              <a:rPr lang="zh-CN" altLang="en-US" sz="2000" dirty="0" smtClean="0"/>
              <a:t>    事务</a:t>
            </a:r>
            <a:r>
              <a:rPr lang="zh-CN" altLang="en-US" sz="2000" dirty="0"/>
              <a:t>日志文件保存用于恢复数据库的日志信息，每个数据库必须至少有一个</a:t>
            </a:r>
            <a:r>
              <a:rPr lang="zh-CN" altLang="en-US" sz="2000" dirty="0" smtClean="0"/>
              <a:t>日志文件</a:t>
            </a:r>
            <a:r>
              <a:rPr lang="zh-CN" altLang="en-US" sz="2000" dirty="0"/>
              <a:t>。事务日志的建议文件扩展名是</a:t>
            </a:r>
            <a:r>
              <a:rPr lang="en-US" altLang="zh-CN" sz="2000" dirty="0"/>
              <a:t>.</a:t>
            </a:r>
            <a:r>
              <a:rPr lang="en-US" altLang="zh-CN" sz="2000" dirty="0" err="1"/>
              <a:t>ldf</a:t>
            </a:r>
            <a:r>
              <a:rPr lang="zh-CN" altLang="en-US" sz="2000" dirty="0"/>
              <a:t>，一个数据库可以有一个或者多个事务日志文件。</a:t>
            </a:r>
            <a:endParaRPr lang="en-US" altLang="zh-CN" sz="2000" dirty="0" smtClean="0"/>
          </a:p>
        </p:txBody>
      </p:sp>
    </p:spTree>
    <p:extLst>
      <p:ext uri="{BB962C8B-B14F-4D97-AF65-F5344CB8AC3E}">
        <p14:creationId xmlns:p14="http://schemas.microsoft.com/office/powerpoint/2010/main" val="759590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smtClean="0"/>
              <a:t>学习目标</a:t>
            </a:r>
          </a:p>
        </p:txBody>
      </p:sp>
      <p:sp>
        <p:nvSpPr>
          <p:cNvPr id="424963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1628800"/>
            <a:ext cx="7920037" cy="3744416"/>
          </a:xfrm>
        </p:spPr>
        <p:txBody>
          <a:bodyPr/>
          <a:lstStyle/>
          <a:p>
            <a:pPr marL="0" indent="0">
              <a:buNone/>
            </a:pPr>
            <a:r>
              <a:rPr lang="zh-CN" altLang="zh-CN" sz="3200" dirty="0">
                <a:solidFill>
                  <a:srgbClr val="FF0000"/>
                </a:solidFill>
              </a:rPr>
              <a:t>完成本项目后，将能够</a:t>
            </a:r>
            <a:r>
              <a:rPr lang="zh-CN" altLang="zh-CN" sz="3200" dirty="0" smtClean="0">
                <a:solidFill>
                  <a:srgbClr val="FF0000"/>
                </a:solidFill>
              </a:rPr>
              <a:t>：</a:t>
            </a:r>
            <a:endParaRPr lang="en-US" altLang="zh-CN" sz="32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altLang="zh-CN" sz="1000" dirty="0" smtClean="0">
              <a:solidFill>
                <a:srgbClr val="FF0000"/>
              </a:solidFill>
            </a:endParaRPr>
          </a:p>
          <a:p>
            <a:pPr marL="0" lvl="0" indent="0">
              <a:buNone/>
            </a:pPr>
            <a:r>
              <a:rPr lang="en-US" altLang="zh-CN" sz="2400" dirty="0" smtClean="0"/>
              <a:t>»  </a:t>
            </a:r>
            <a:r>
              <a:rPr lang="zh-CN" altLang="en-US" sz="2400" dirty="0" smtClean="0"/>
              <a:t>了解 </a:t>
            </a:r>
            <a:r>
              <a:rPr lang="en-US" altLang="zh-CN" sz="2400" dirty="0"/>
              <a:t>SQL Server 2016</a:t>
            </a:r>
            <a:r>
              <a:rPr lang="zh-CN" altLang="en-US" sz="2400" dirty="0"/>
              <a:t>的数据存储结构</a:t>
            </a:r>
          </a:p>
          <a:p>
            <a:pPr marL="0" lvl="0" indent="0">
              <a:buNone/>
            </a:pPr>
            <a:r>
              <a:rPr lang="en-US" altLang="zh-CN" sz="2400" dirty="0"/>
              <a:t>»  </a:t>
            </a:r>
            <a:r>
              <a:rPr lang="zh-CN" altLang="en-US" sz="2400" dirty="0"/>
              <a:t>掌握创建和修改数据库的方法 </a:t>
            </a:r>
          </a:p>
          <a:p>
            <a:pPr marL="0" lvl="0" indent="0">
              <a:buNone/>
            </a:pPr>
            <a:r>
              <a:rPr lang="en-US" altLang="zh-CN" sz="2400" dirty="0"/>
              <a:t>»  </a:t>
            </a:r>
            <a:r>
              <a:rPr lang="zh-CN" altLang="en-US" sz="2400" dirty="0"/>
              <a:t>掌握数据库创建、扩展与收缩、分离与附加等基本操作方法</a:t>
            </a:r>
            <a:endParaRPr lang="zh-CN" altLang="zh-CN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知识链接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980728"/>
            <a:ext cx="8229600" cy="44958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zh-CN" altLang="en-US" dirty="0"/>
              <a:t>三、创建数据库的语法</a:t>
            </a:r>
            <a:endParaRPr lang="en-US" altLang="zh-CN" dirty="0" smtClean="0"/>
          </a:p>
          <a:p>
            <a:pPr marL="0" indent="0" eaLnBrk="1" hangingPunct="1">
              <a:buNone/>
            </a:pPr>
            <a:r>
              <a:rPr lang="zh-CN" altLang="en-US" sz="2000" dirty="0" smtClean="0"/>
              <a:t>    数据库有一套</a:t>
            </a:r>
            <a:r>
              <a:rPr lang="zh-CN" altLang="en-US" sz="2000" dirty="0"/>
              <a:t>指令集，能够</a:t>
            </a:r>
            <a:r>
              <a:rPr lang="zh-CN" altLang="en-US" sz="2000" dirty="0" smtClean="0"/>
              <a:t>识别指令</a:t>
            </a:r>
            <a:r>
              <a:rPr lang="zh-CN" altLang="en-US" sz="2000" dirty="0"/>
              <a:t>、执行相应的操作并能为程序提供数据。目前标准的指令集就是 </a:t>
            </a:r>
            <a:r>
              <a:rPr lang="en-US" altLang="zh-CN" sz="2000" dirty="0"/>
              <a:t>SQL</a:t>
            </a:r>
            <a:r>
              <a:rPr lang="zh-CN" altLang="en-US" sz="2000" dirty="0" smtClean="0"/>
              <a:t>。</a:t>
            </a:r>
            <a:endParaRPr lang="en-US" altLang="zh-CN" sz="2000" dirty="0" smtClean="0"/>
          </a:p>
          <a:p>
            <a:pPr marL="0" indent="0" eaLnBrk="1" hangingPunct="1">
              <a:buNone/>
            </a:pPr>
            <a:r>
              <a:rPr lang="en-US" altLang="zh-CN" sz="2000" dirty="0"/>
              <a:t>1.</a:t>
            </a:r>
            <a:r>
              <a:rPr lang="zh-CN" altLang="en-US" sz="2000" dirty="0"/>
              <a:t>什么是 </a:t>
            </a:r>
            <a:r>
              <a:rPr lang="en-US" altLang="zh-CN" sz="2000" dirty="0"/>
              <a:t>SQL</a:t>
            </a:r>
            <a:r>
              <a:rPr lang="zh-CN" altLang="en-US" sz="2000" dirty="0"/>
              <a:t>和 </a:t>
            </a:r>
            <a:r>
              <a:rPr lang="en-US" altLang="zh-CN" sz="2000" dirty="0"/>
              <a:t>Transact-SQL</a:t>
            </a:r>
            <a:r>
              <a:rPr lang="zh-CN" altLang="en-US" sz="2000" dirty="0"/>
              <a:t>语言</a:t>
            </a:r>
          </a:p>
          <a:p>
            <a:pPr marL="0" indent="0" eaLnBrk="1" hangingPunct="1">
              <a:buNone/>
            </a:pPr>
            <a:r>
              <a:rPr lang="zh-CN" altLang="en-US" sz="2000" dirty="0" smtClean="0"/>
              <a:t>    结构化</a:t>
            </a:r>
            <a:r>
              <a:rPr lang="zh-CN" altLang="en-US" sz="2000" dirty="0"/>
              <a:t>查询语言（</a:t>
            </a:r>
            <a:r>
              <a:rPr lang="en-US" altLang="zh-CN" sz="2000" dirty="0"/>
              <a:t>Structured Query Language</a:t>
            </a:r>
            <a:r>
              <a:rPr lang="zh-CN" altLang="en-US" sz="2000" dirty="0"/>
              <a:t>，</a:t>
            </a:r>
            <a:r>
              <a:rPr lang="en-US" altLang="zh-CN" sz="2000" dirty="0"/>
              <a:t>SQL</a:t>
            </a:r>
            <a:r>
              <a:rPr lang="zh-CN" altLang="en-US" sz="2000" dirty="0"/>
              <a:t>）是一个通用的、功能极强的</a:t>
            </a:r>
            <a:r>
              <a:rPr lang="zh-CN" altLang="en-US" sz="2000" dirty="0" smtClean="0"/>
              <a:t>关系数据库</a:t>
            </a:r>
            <a:r>
              <a:rPr lang="zh-CN" altLang="en-US" sz="2000" dirty="0"/>
              <a:t>语言，其功能并不仅仅是查询。用 </a:t>
            </a:r>
            <a:r>
              <a:rPr lang="en-US" altLang="zh-CN" sz="2000" dirty="0"/>
              <a:t>SQL </a:t>
            </a:r>
            <a:r>
              <a:rPr lang="zh-CN" altLang="en-US" sz="2000" dirty="0"/>
              <a:t>语言编写的程序必须应用在</a:t>
            </a:r>
            <a:r>
              <a:rPr lang="zh-CN" altLang="en-US" sz="2000" dirty="0" smtClean="0"/>
              <a:t>数据库管理系统</a:t>
            </a:r>
            <a:r>
              <a:rPr lang="zh-CN" altLang="en-US" sz="2000" dirty="0"/>
              <a:t>中，它本身并不能独立执行。</a:t>
            </a:r>
          </a:p>
          <a:p>
            <a:pPr marL="0" indent="0" eaLnBrk="1" hangingPunct="1">
              <a:buNone/>
            </a:pPr>
            <a:r>
              <a:rPr lang="zh-CN" altLang="en-US" sz="2000" dirty="0" smtClean="0"/>
              <a:t>    每</a:t>
            </a:r>
            <a:r>
              <a:rPr lang="zh-CN" altLang="en-US" sz="2000" dirty="0"/>
              <a:t>一种关系型数据库系统都会提供一种语言，以便让程序设计师能通过编写程序</a:t>
            </a:r>
            <a:r>
              <a:rPr lang="zh-CN" altLang="en-US" sz="2000" dirty="0" smtClean="0"/>
              <a:t>来访问</a:t>
            </a:r>
            <a:r>
              <a:rPr lang="zh-CN" altLang="en-US" sz="2000" dirty="0"/>
              <a:t>和维护数据库中的数据。</a:t>
            </a:r>
            <a:r>
              <a:rPr lang="en-US" altLang="zh-CN" sz="2000" dirty="0"/>
              <a:t>SQL Server </a:t>
            </a:r>
            <a:r>
              <a:rPr lang="zh-CN" altLang="en-US" sz="2000" dirty="0"/>
              <a:t>也不例外，它采用的是 </a:t>
            </a:r>
            <a:r>
              <a:rPr lang="en-US" altLang="zh-CN" sz="2000" dirty="0"/>
              <a:t>SQL </a:t>
            </a:r>
            <a:r>
              <a:rPr lang="zh-CN" altLang="en-US" sz="2000" dirty="0"/>
              <a:t>语言。虽然 </a:t>
            </a:r>
            <a:r>
              <a:rPr lang="en-US" altLang="zh-CN" sz="2000" dirty="0" smtClean="0"/>
              <a:t>ANSI</a:t>
            </a:r>
            <a:r>
              <a:rPr lang="zh-CN" altLang="en-US" sz="2000" dirty="0" smtClean="0"/>
              <a:t>（</a:t>
            </a:r>
            <a:r>
              <a:rPr lang="zh-CN" altLang="en-US" sz="2000" dirty="0"/>
              <a:t>美国国家标准化组织）和</a:t>
            </a:r>
            <a:r>
              <a:rPr lang="en-US" altLang="zh-CN" sz="2000" dirty="0"/>
              <a:t>ISO</a:t>
            </a:r>
            <a:r>
              <a:rPr lang="zh-CN" altLang="en-US" sz="2000" dirty="0"/>
              <a:t>（国际标准化组织）已针对</a:t>
            </a:r>
            <a:r>
              <a:rPr lang="en-US" altLang="zh-CN" sz="2000" dirty="0"/>
              <a:t>SQL </a:t>
            </a:r>
            <a:r>
              <a:rPr lang="zh-CN" altLang="en-US" sz="2000" dirty="0"/>
              <a:t>制定了一些标准，但</a:t>
            </a:r>
            <a:r>
              <a:rPr lang="zh-CN" altLang="en-US" sz="2000" dirty="0" smtClean="0"/>
              <a:t>各厂商</a:t>
            </a:r>
            <a:r>
              <a:rPr lang="zh-CN" altLang="en-US" sz="2000" dirty="0"/>
              <a:t>仍针对其各自的数据库软件版本做了不同程度的扩充及修改。</a:t>
            </a:r>
            <a:r>
              <a:rPr lang="en-US" altLang="zh-CN" sz="2000" dirty="0"/>
              <a:t>SQL Server </a:t>
            </a:r>
            <a:r>
              <a:rPr lang="zh-CN" altLang="en-US" sz="2000" dirty="0"/>
              <a:t>也对 </a:t>
            </a:r>
            <a:r>
              <a:rPr lang="en-US" altLang="zh-CN" sz="2000" dirty="0" smtClean="0"/>
              <a:t>SQL</a:t>
            </a:r>
            <a:r>
              <a:rPr lang="zh-CN" altLang="en-US" sz="2000" dirty="0" smtClean="0"/>
              <a:t>语言</a:t>
            </a:r>
            <a:r>
              <a:rPr lang="zh-CN" altLang="en-US" sz="2000" dirty="0"/>
              <a:t>做了一定程度的扩充，我们将 </a:t>
            </a:r>
            <a:r>
              <a:rPr lang="en-US" altLang="zh-CN" sz="2000" dirty="0"/>
              <a:t>SQL Server </a:t>
            </a:r>
            <a:r>
              <a:rPr lang="zh-CN" altLang="en-US" sz="2000" dirty="0"/>
              <a:t>所采用的 </a:t>
            </a:r>
            <a:r>
              <a:rPr lang="en-US" altLang="zh-CN" sz="2000" dirty="0"/>
              <a:t>SQL </a:t>
            </a:r>
            <a:r>
              <a:rPr lang="zh-CN" altLang="en-US" sz="2000" dirty="0"/>
              <a:t>语言称为 </a:t>
            </a:r>
            <a:r>
              <a:rPr lang="en-US" altLang="zh-CN" sz="2000" dirty="0"/>
              <a:t>Transact-SQL</a:t>
            </a:r>
            <a:r>
              <a:rPr lang="zh-CN" altLang="en-US" sz="2000" dirty="0" smtClean="0"/>
              <a:t>，简称</a:t>
            </a:r>
            <a:r>
              <a:rPr lang="en-US" altLang="zh-CN" sz="2000" dirty="0"/>
              <a:t>T-SQL</a:t>
            </a:r>
            <a:r>
              <a:rPr lang="zh-CN" altLang="en-US" sz="2000" dirty="0"/>
              <a:t>语言。</a:t>
            </a:r>
            <a:endParaRPr lang="en-US" altLang="zh-CN" sz="2000" dirty="0" smtClean="0"/>
          </a:p>
          <a:p>
            <a:pPr marL="0" indent="0" eaLnBrk="1" hangingPunct="1">
              <a:buNone/>
            </a:pPr>
            <a:endParaRPr lang="en-US" altLang="zh-CN" sz="2400" dirty="0" smtClean="0"/>
          </a:p>
        </p:txBody>
      </p:sp>
    </p:spTree>
    <p:extLst>
      <p:ext uri="{BB962C8B-B14F-4D97-AF65-F5344CB8AC3E}">
        <p14:creationId xmlns:p14="http://schemas.microsoft.com/office/powerpoint/2010/main" val="1197074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知识链接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980728"/>
            <a:ext cx="8229600" cy="44958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zh-CN" sz="2000" dirty="0"/>
              <a:t>2. T- SQL </a:t>
            </a:r>
            <a:r>
              <a:rPr lang="zh-CN" altLang="en-US" sz="2000" dirty="0"/>
              <a:t>的组成</a:t>
            </a:r>
          </a:p>
          <a:p>
            <a:pPr marL="0" indent="0" eaLnBrk="1" hangingPunct="1">
              <a:buNone/>
            </a:pPr>
            <a:r>
              <a:rPr lang="zh-CN" altLang="en-US" sz="2000" dirty="0"/>
              <a:t>根据 </a:t>
            </a:r>
            <a:r>
              <a:rPr lang="en-US" altLang="zh-CN" sz="2000" dirty="0"/>
              <a:t>SQL Server </a:t>
            </a:r>
            <a:r>
              <a:rPr lang="zh-CN" altLang="en-US" sz="2000" dirty="0"/>
              <a:t>数据库管理系统具有的功能，</a:t>
            </a:r>
            <a:r>
              <a:rPr lang="en-US" altLang="zh-CN" sz="2000" dirty="0"/>
              <a:t>T-SQL</a:t>
            </a:r>
            <a:r>
              <a:rPr lang="zh-CN" altLang="en-US" sz="2000" dirty="0"/>
              <a:t>语言可分为</a:t>
            </a:r>
            <a:r>
              <a:rPr lang="zh-CN" altLang="en-US" sz="2000" dirty="0" smtClean="0"/>
              <a:t>数据定义语言（</a:t>
            </a:r>
            <a:r>
              <a:rPr lang="en-US" altLang="zh-CN" sz="2000" dirty="0"/>
              <a:t>Data </a:t>
            </a:r>
            <a:r>
              <a:rPr lang="en-US" altLang="zh-CN" sz="2000" dirty="0" err="1"/>
              <a:t>Deﬁ</a:t>
            </a:r>
            <a:r>
              <a:rPr lang="en-US" altLang="zh-CN" sz="2000" dirty="0"/>
              <a:t> </a:t>
            </a:r>
            <a:r>
              <a:rPr lang="en-US" altLang="zh-CN" sz="2000" dirty="0" err="1"/>
              <a:t>nition</a:t>
            </a:r>
            <a:r>
              <a:rPr lang="en-US" altLang="zh-CN" sz="2000" dirty="0"/>
              <a:t> Language</a:t>
            </a:r>
            <a:r>
              <a:rPr lang="zh-CN" altLang="en-US" sz="2000" dirty="0"/>
              <a:t>，</a:t>
            </a:r>
            <a:r>
              <a:rPr lang="en-US" altLang="zh-CN" sz="2000" dirty="0"/>
              <a:t>DDL</a:t>
            </a:r>
            <a:r>
              <a:rPr lang="zh-CN" altLang="en-US" sz="2000" dirty="0"/>
              <a:t>）、数据处理语言（</a:t>
            </a:r>
            <a:r>
              <a:rPr lang="en-US" altLang="zh-CN" sz="2000" dirty="0"/>
              <a:t>Data Manipulation Language</a:t>
            </a:r>
            <a:r>
              <a:rPr lang="zh-CN" altLang="en-US" sz="2000" dirty="0" smtClean="0"/>
              <a:t>，</a:t>
            </a:r>
            <a:r>
              <a:rPr lang="en-US" altLang="zh-CN" sz="2000" dirty="0" smtClean="0"/>
              <a:t>DML</a:t>
            </a:r>
            <a:r>
              <a:rPr lang="zh-CN" altLang="en-US" sz="2000" dirty="0"/>
              <a:t>）、数据控制语言（</a:t>
            </a:r>
            <a:r>
              <a:rPr lang="en-US" altLang="zh-CN" sz="2000" dirty="0"/>
              <a:t>Data Control Language</a:t>
            </a:r>
            <a:r>
              <a:rPr lang="zh-CN" altLang="en-US" sz="2000" dirty="0"/>
              <a:t>，</a:t>
            </a:r>
            <a:r>
              <a:rPr lang="en-US" altLang="zh-CN" sz="2000" dirty="0"/>
              <a:t>DCL</a:t>
            </a:r>
            <a:r>
              <a:rPr lang="zh-CN" altLang="en-US" sz="2000" dirty="0"/>
              <a:t>）、事务处理语言（</a:t>
            </a:r>
            <a:r>
              <a:rPr lang="en-US" altLang="zh-CN" sz="2000" dirty="0"/>
              <a:t>Data </a:t>
            </a:r>
            <a:r>
              <a:rPr lang="en-US" altLang="zh-CN" sz="2000" dirty="0" smtClean="0"/>
              <a:t>Transaction </a:t>
            </a:r>
            <a:r>
              <a:rPr lang="en-US" altLang="zh-CN" sz="2000" dirty="0"/>
              <a:t>Language</a:t>
            </a:r>
            <a:r>
              <a:rPr lang="zh-CN" altLang="en-US" sz="2000" dirty="0"/>
              <a:t>，</a:t>
            </a:r>
            <a:r>
              <a:rPr lang="en-US" altLang="zh-CN" sz="2000" dirty="0"/>
              <a:t>DTL</a:t>
            </a:r>
            <a:r>
              <a:rPr lang="zh-CN" altLang="en-US" sz="2000" dirty="0"/>
              <a:t>）和 </a:t>
            </a:r>
            <a:r>
              <a:rPr lang="en-US" altLang="zh-CN" sz="2000" dirty="0"/>
              <a:t>T-SQL</a:t>
            </a:r>
            <a:r>
              <a:rPr lang="zh-CN" altLang="en-US" sz="2000" dirty="0"/>
              <a:t>新增加的语言。</a:t>
            </a:r>
            <a:endParaRPr lang="en-US" altLang="zh-CN" sz="2000" dirty="0" smtClean="0"/>
          </a:p>
          <a:p>
            <a:pPr eaLnBrk="1" hangingPunct="1"/>
            <a:r>
              <a:rPr lang="zh-CN" altLang="en-US" sz="2000" dirty="0"/>
              <a:t>数据定义语言：对</a:t>
            </a:r>
            <a:r>
              <a:rPr lang="en-US" altLang="zh-CN" sz="2000" dirty="0"/>
              <a:t>SQL Server</a:t>
            </a:r>
            <a:r>
              <a:rPr lang="zh-CN" altLang="en-US" sz="2000" dirty="0"/>
              <a:t>中的各种对象进行创建、修改、删除等操作的语句。</a:t>
            </a:r>
          </a:p>
          <a:p>
            <a:pPr eaLnBrk="1" hangingPunct="1"/>
            <a:r>
              <a:rPr lang="zh-CN" altLang="en-US" sz="2000" dirty="0"/>
              <a:t>数据处理语言：对数据表进行查询、增加、删除、修改操作的语句。</a:t>
            </a:r>
          </a:p>
          <a:p>
            <a:pPr eaLnBrk="1" hangingPunct="1"/>
            <a:r>
              <a:rPr lang="zh-CN" altLang="en-US" sz="2000" dirty="0"/>
              <a:t>数据控制语言：一般是指专门用来设置数据库对象使用权限的语句。</a:t>
            </a:r>
          </a:p>
          <a:p>
            <a:pPr eaLnBrk="1" hangingPunct="1"/>
            <a:r>
              <a:rPr lang="zh-CN" altLang="en-US" sz="2000" dirty="0"/>
              <a:t>事务处理语言：完成事务控制的语句。</a:t>
            </a:r>
          </a:p>
          <a:p>
            <a:pPr eaLnBrk="1" hangingPunct="1"/>
            <a:r>
              <a:rPr lang="zh-CN" altLang="en-US" sz="2000" dirty="0"/>
              <a:t> </a:t>
            </a:r>
            <a:r>
              <a:rPr lang="en-US" altLang="zh-CN" sz="2000" dirty="0"/>
              <a:t>T-SQL</a:t>
            </a:r>
            <a:r>
              <a:rPr lang="zh-CN" altLang="en-US" sz="2000" dirty="0"/>
              <a:t>新增加的语言：微软为了用户编程的方便增加的诸如变量、运算符、</a:t>
            </a:r>
            <a:r>
              <a:rPr lang="zh-CN" altLang="en-US" sz="2000" dirty="0" smtClean="0"/>
              <a:t>函数</a:t>
            </a:r>
            <a:r>
              <a:rPr lang="zh-CN" altLang="en-US" sz="2000" dirty="0"/>
              <a:t>和流程控制语句等。</a:t>
            </a:r>
            <a:endParaRPr lang="en-US" altLang="zh-CN" sz="2000" dirty="0"/>
          </a:p>
        </p:txBody>
      </p:sp>
    </p:spTree>
    <p:extLst>
      <p:ext uri="{BB962C8B-B14F-4D97-AF65-F5344CB8AC3E}">
        <p14:creationId xmlns:p14="http://schemas.microsoft.com/office/powerpoint/2010/main" val="782869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9141" y="1168493"/>
            <a:ext cx="2923249" cy="198758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419" y="1196753"/>
            <a:ext cx="3296999" cy="1925630"/>
          </a:xfrm>
          <a:prstGeom prst="rect">
            <a:avLst/>
          </a:prstGeom>
        </p:spPr>
      </p:pic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知识链接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idx="1"/>
          </p:nvPr>
        </p:nvSpPr>
        <p:spPr>
          <a:xfrm>
            <a:off x="504350" y="752202"/>
            <a:ext cx="8229600" cy="5845149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zh-CN" sz="2000" dirty="0"/>
              <a:t>3. T-SQL</a:t>
            </a:r>
            <a:r>
              <a:rPr lang="zh-CN" altLang="en-US" sz="2000" dirty="0"/>
              <a:t>创建数据库的</a:t>
            </a:r>
            <a:r>
              <a:rPr lang="zh-CN" altLang="en-US" sz="2000" dirty="0" smtClean="0"/>
              <a:t>语法</a:t>
            </a:r>
            <a:endParaRPr lang="en-US" altLang="zh-CN" sz="2000" dirty="0" smtClean="0"/>
          </a:p>
          <a:p>
            <a:pPr marL="0" indent="0" eaLnBrk="1" hangingPunct="1">
              <a:buNone/>
            </a:pPr>
            <a:endParaRPr lang="en-US" altLang="zh-CN" sz="2000" dirty="0"/>
          </a:p>
          <a:p>
            <a:pPr marL="0" indent="0" eaLnBrk="1" hangingPunct="1">
              <a:buNone/>
            </a:pPr>
            <a:endParaRPr lang="en-US" altLang="zh-CN" sz="2000" dirty="0" smtClean="0"/>
          </a:p>
          <a:p>
            <a:pPr marL="0" indent="0" eaLnBrk="1" hangingPunct="1">
              <a:buNone/>
            </a:pPr>
            <a:endParaRPr lang="en-US" altLang="zh-CN" sz="2000" dirty="0"/>
          </a:p>
          <a:p>
            <a:pPr marL="0" indent="0" eaLnBrk="1" hangingPunct="1">
              <a:buNone/>
            </a:pPr>
            <a:endParaRPr lang="en-US" altLang="zh-CN" sz="2000" dirty="0" smtClean="0"/>
          </a:p>
          <a:p>
            <a:pPr marL="0" indent="0" eaLnBrk="1" hangingPunct="1">
              <a:buNone/>
            </a:pPr>
            <a:endParaRPr lang="en-US" altLang="zh-CN" sz="2000" dirty="0"/>
          </a:p>
          <a:p>
            <a:pPr marL="0" indent="0" eaLnBrk="1" hangingPunct="1">
              <a:buNone/>
            </a:pPr>
            <a:endParaRPr lang="en-US" altLang="zh-CN" sz="1600" dirty="0" smtClean="0"/>
          </a:p>
          <a:p>
            <a:pPr marL="0" indent="0" eaLnBrk="1" hangingPunct="1">
              <a:buNone/>
            </a:pPr>
            <a:r>
              <a:rPr lang="zh-CN" altLang="en-US" sz="1600" dirty="0" smtClean="0"/>
              <a:t>其中</a:t>
            </a:r>
            <a:r>
              <a:rPr lang="zh-CN" altLang="en-US" sz="1600" dirty="0"/>
              <a:t>，“</a:t>
            </a:r>
            <a:r>
              <a:rPr lang="en-US" altLang="zh-CN" sz="1600" dirty="0"/>
              <a:t>[ ]”</a:t>
            </a:r>
            <a:r>
              <a:rPr lang="zh-CN" altLang="en-US" sz="1600" dirty="0"/>
              <a:t>表示可选部分，“</a:t>
            </a:r>
            <a:r>
              <a:rPr lang="en-US" altLang="zh-CN" sz="1600" dirty="0"/>
              <a:t>{ }”</a:t>
            </a:r>
            <a:r>
              <a:rPr lang="zh-CN" altLang="en-US" sz="1600" dirty="0"/>
              <a:t>表示需要的部分。各参数的含义说明如下：</a:t>
            </a:r>
          </a:p>
          <a:p>
            <a:pPr marL="0" indent="0" eaLnBrk="1" hangingPunct="1">
              <a:buNone/>
            </a:pPr>
            <a:r>
              <a:rPr lang="zh-CN" altLang="en-US" sz="1600" dirty="0"/>
              <a:t>● </a:t>
            </a:r>
            <a:r>
              <a:rPr lang="zh-CN" altLang="en-US" sz="1600" dirty="0" smtClean="0"/>
              <a:t>数据库</a:t>
            </a:r>
            <a:r>
              <a:rPr lang="zh-CN" altLang="en-US" sz="1600" dirty="0"/>
              <a:t>名：数据库的名称，最长为</a:t>
            </a:r>
            <a:r>
              <a:rPr lang="en-US" altLang="zh-CN" sz="1600" dirty="0"/>
              <a:t>128 </a:t>
            </a:r>
            <a:r>
              <a:rPr lang="zh-CN" altLang="en-US" sz="1600" dirty="0"/>
              <a:t>个字符。</a:t>
            </a:r>
          </a:p>
          <a:p>
            <a:pPr marL="0" indent="0" eaLnBrk="1" hangingPunct="1">
              <a:buNone/>
            </a:pPr>
            <a:r>
              <a:rPr lang="zh-CN" altLang="en-US" sz="1600" dirty="0"/>
              <a:t>● </a:t>
            </a:r>
            <a:r>
              <a:rPr lang="en-US" altLang="zh-CN" sz="1600" dirty="0"/>
              <a:t>PRIMARY</a:t>
            </a:r>
            <a:r>
              <a:rPr lang="zh-CN" altLang="en-US" sz="1600" dirty="0"/>
              <a:t>：该选项是一个关键字，指定主文件组中的文件。</a:t>
            </a:r>
          </a:p>
          <a:p>
            <a:pPr marL="0" indent="0" eaLnBrk="1" hangingPunct="1">
              <a:buNone/>
            </a:pPr>
            <a:r>
              <a:rPr lang="zh-CN" altLang="en-US" sz="1600" dirty="0"/>
              <a:t>● </a:t>
            </a:r>
            <a:r>
              <a:rPr lang="en-US" altLang="zh-CN" sz="1600" dirty="0" smtClean="0"/>
              <a:t>LOG </a:t>
            </a:r>
            <a:r>
              <a:rPr lang="en-US" altLang="zh-CN" sz="1600" dirty="0"/>
              <a:t>ON</a:t>
            </a:r>
            <a:r>
              <a:rPr lang="zh-CN" altLang="en-US" sz="1600" dirty="0"/>
              <a:t>：指定事务日志文件的明确定义。</a:t>
            </a:r>
          </a:p>
          <a:p>
            <a:pPr marL="363538" indent="-363538" eaLnBrk="1" hangingPunct="1">
              <a:buNone/>
            </a:pPr>
            <a:r>
              <a:rPr lang="zh-CN" altLang="en-US" sz="1600" dirty="0"/>
              <a:t>● </a:t>
            </a:r>
            <a:r>
              <a:rPr lang="en-US" altLang="zh-CN" sz="1600" dirty="0"/>
              <a:t>NAME</a:t>
            </a:r>
            <a:r>
              <a:rPr lang="zh-CN" altLang="en-US" sz="1600" dirty="0"/>
              <a:t>：指定数据库的逻辑名称，这是在 </a:t>
            </a:r>
            <a:r>
              <a:rPr lang="en-US" altLang="zh-CN" sz="1600" dirty="0"/>
              <a:t>SQL Server </a:t>
            </a:r>
            <a:r>
              <a:rPr lang="zh-CN" altLang="en-US" sz="1600" dirty="0"/>
              <a:t>系统中使用的名称，是</a:t>
            </a:r>
            <a:r>
              <a:rPr lang="zh-CN" altLang="en-US" sz="1600" dirty="0" smtClean="0"/>
              <a:t>数据库在  </a:t>
            </a:r>
            <a:r>
              <a:rPr lang="en-US" altLang="zh-CN" sz="1600" dirty="0" smtClean="0"/>
              <a:t>SQL </a:t>
            </a:r>
            <a:r>
              <a:rPr lang="en-US" altLang="zh-CN" sz="1600" dirty="0"/>
              <a:t>Server </a:t>
            </a:r>
            <a:r>
              <a:rPr lang="zh-CN" altLang="en-US" sz="1600" dirty="0"/>
              <a:t>中的标识符。</a:t>
            </a:r>
          </a:p>
          <a:p>
            <a:pPr marL="0" indent="0" eaLnBrk="1" hangingPunct="1">
              <a:buNone/>
            </a:pPr>
            <a:r>
              <a:rPr lang="zh-CN" altLang="en-US" sz="1600" dirty="0"/>
              <a:t>● </a:t>
            </a:r>
            <a:r>
              <a:rPr lang="en-US" altLang="zh-CN" sz="1600" dirty="0"/>
              <a:t>FILENAME</a:t>
            </a:r>
            <a:r>
              <a:rPr lang="zh-CN" altLang="en-US" sz="1600" dirty="0"/>
              <a:t>：指定数据库所在文件的操作系统文件名称和路径该操作系统</a:t>
            </a:r>
            <a:r>
              <a:rPr lang="zh-CN" altLang="en-US" sz="1600" dirty="0" smtClean="0"/>
              <a:t>文件名</a:t>
            </a:r>
            <a:r>
              <a:rPr lang="zh-CN" altLang="en-US" sz="1600" dirty="0"/>
              <a:t>和</a:t>
            </a:r>
            <a:r>
              <a:rPr lang="en-US" altLang="zh-CN" sz="1600" dirty="0"/>
              <a:t>NAME</a:t>
            </a:r>
            <a:r>
              <a:rPr lang="zh-CN" altLang="en-US" sz="1600" dirty="0"/>
              <a:t>的逻辑名称一一对应</a:t>
            </a:r>
            <a:r>
              <a:rPr lang="zh-CN" altLang="en-US" sz="1600" dirty="0" smtClean="0"/>
              <a:t>。</a:t>
            </a:r>
            <a:endParaRPr lang="en-US" altLang="zh-CN" sz="1600" dirty="0" smtClean="0"/>
          </a:p>
          <a:p>
            <a:pPr marL="0" indent="0" eaLnBrk="1" hangingPunct="1">
              <a:buNone/>
            </a:pPr>
            <a:r>
              <a:rPr lang="en-US" altLang="zh-CN" sz="1600" dirty="0"/>
              <a:t>● SIZE</a:t>
            </a:r>
            <a:r>
              <a:rPr lang="zh-CN" altLang="en-US" sz="1600" dirty="0"/>
              <a:t>：指定数据库的初始容量大小。</a:t>
            </a:r>
          </a:p>
          <a:p>
            <a:pPr marL="0" indent="0" eaLnBrk="1" hangingPunct="1">
              <a:buNone/>
            </a:pPr>
            <a:r>
              <a:rPr lang="zh-CN" altLang="en-US" sz="1600" dirty="0"/>
              <a:t>● </a:t>
            </a:r>
            <a:r>
              <a:rPr lang="en-US" altLang="zh-CN" sz="1600" dirty="0"/>
              <a:t>MAXSIZE</a:t>
            </a:r>
            <a:r>
              <a:rPr lang="zh-CN" altLang="en-US" sz="1600" dirty="0"/>
              <a:t>：指定操作系统文件可以增长到的最大尺寸。</a:t>
            </a:r>
          </a:p>
          <a:p>
            <a:pPr marL="0" indent="0" eaLnBrk="1" hangingPunct="1">
              <a:buNone/>
            </a:pPr>
            <a:r>
              <a:rPr lang="zh-CN" altLang="en-US" sz="1600" dirty="0"/>
              <a:t>● </a:t>
            </a:r>
            <a:r>
              <a:rPr lang="en-US" altLang="zh-CN" sz="1600" dirty="0"/>
              <a:t>FILEGROWTH</a:t>
            </a:r>
            <a:r>
              <a:rPr lang="zh-CN" altLang="en-US" sz="1600" dirty="0"/>
              <a:t>：指定文件每次增加容量的大小，当指定数据为 </a:t>
            </a:r>
            <a:r>
              <a:rPr lang="en-US" altLang="zh-CN" sz="1600" dirty="0"/>
              <a:t>0 </a:t>
            </a:r>
            <a:r>
              <a:rPr lang="zh-CN" altLang="en-US" sz="1600" dirty="0"/>
              <a:t>时，表示</a:t>
            </a:r>
            <a:r>
              <a:rPr lang="zh-CN" altLang="en-US" sz="1600" dirty="0" smtClean="0"/>
              <a:t>文件不</a:t>
            </a:r>
            <a:r>
              <a:rPr lang="zh-CN" altLang="en-US" sz="1600" dirty="0"/>
              <a:t>增长。</a:t>
            </a:r>
            <a:endParaRPr lang="en-US" altLang="zh-CN" sz="1600" dirty="0" smtClean="0"/>
          </a:p>
        </p:txBody>
      </p:sp>
    </p:spTree>
    <p:extLst>
      <p:ext uri="{BB962C8B-B14F-4D97-AF65-F5344CB8AC3E}">
        <p14:creationId xmlns:p14="http://schemas.microsoft.com/office/powerpoint/2010/main" val="1740774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知识扩展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1052736"/>
            <a:ext cx="8229600" cy="44958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zh-CN" altLang="en-US" dirty="0"/>
              <a:t>一、使用模板创建数据库</a:t>
            </a:r>
            <a:endParaRPr lang="en-US" altLang="zh-CN" dirty="0" smtClean="0"/>
          </a:p>
          <a:p>
            <a:pPr marL="0" indent="0" eaLnBrk="1" hangingPunct="1">
              <a:buNone/>
            </a:pPr>
            <a:r>
              <a:rPr lang="zh-CN" altLang="en-US" sz="2000" dirty="0"/>
              <a:t>（</a:t>
            </a:r>
            <a:r>
              <a:rPr lang="en-US" altLang="zh-CN" sz="2000" dirty="0"/>
              <a:t>1</a:t>
            </a:r>
            <a:r>
              <a:rPr lang="zh-CN" altLang="en-US" sz="2000" dirty="0"/>
              <a:t>）启动</a:t>
            </a:r>
            <a:r>
              <a:rPr lang="en-US" altLang="zh-CN" sz="2000" dirty="0"/>
              <a:t>SQL Server Management Studio</a:t>
            </a:r>
            <a:r>
              <a:rPr lang="zh-CN" altLang="en-US" sz="2000" dirty="0"/>
              <a:t>，选择“视图”</a:t>
            </a:r>
            <a:r>
              <a:rPr lang="en-US" altLang="zh-CN" sz="2000" dirty="0"/>
              <a:t>/“</a:t>
            </a:r>
            <a:r>
              <a:rPr lang="zh-CN" altLang="en-US" sz="2000" dirty="0"/>
              <a:t>模板资源管理器”。</a:t>
            </a:r>
            <a:endParaRPr lang="en-US" altLang="zh-CN" sz="2000" dirty="0"/>
          </a:p>
          <a:p>
            <a:pPr marL="0" indent="0" eaLnBrk="1" hangingPunct="1">
              <a:buNone/>
            </a:pPr>
            <a:r>
              <a:rPr lang="zh-CN" altLang="en-US" sz="2000" dirty="0"/>
              <a:t>（</a:t>
            </a:r>
            <a:r>
              <a:rPr lang="en-US" altLang="zh-CN" sz="2000" dirty="0"/>
              <a:t>2</a:t>
            </a:r>
            <a:r>
              <a:rPr lang="zh-CN" altLang="en-US" sz="2000" dirty="0"/>
              <a:t>）展开“</a:t>
            </a:r>
            <a:r>
              <a:rPr lang="en-US" altLang="zh-CN" sz="2000" dirty="0"/>
              <a:t>Database”</a:t>
            </a:r>
            <a:r>
              <a:rPr lang="zh-CN" altLang="en-US" sz="2000" dirty="0"/>
              <a:t>，双击 </a:t>
            </a:r>
            <a:r>
              <a:rPr lang="en-US" altLang="zh-CN" sz="2000" dirty="0"/>
              <a:t>Create Database</a:t>
            </a:r>
            <a:r>
              <a:rPr lang="zh-CN" altLang="en-US" sz="2000" dirty="0"/>
              <a:t>命令，打开 </a:t>
            </a:r>
            <a:r>
              <a:rPr lang="en-US" altLang="zh-CN" sz="2000" dirty="0"/>
              <a:t>Create Database</a:t>
            </a:r>
            <a:r>
              <a:rPr lang="zh-CN" altLang="en-US" sz="2000" dirty="0" smtClean="0"/>
              <a:t>模板。</a:t>
            </a:r>
            <a:endParaRPr lang="zh-CN" altLang="en-US" sz="2000" dirty="0"/>
          </a:p>
          <a:p>
            <a:pPr marL="0" indent="0" eaLnBrk="1" hangingPunct="1">
              <a:buNone/>
            </a:pPr>
            <a:r>
              <a:rPr lang="zh-CN" altLang="en-US" sz="2000" dirty="0"/>
              <a:t>（</a:t>
            </a:r>
            <a:r>
              <a:rPr lang="en-US" altLang="zh-CN" sz="2000" dirty="0"/>
              <a:t>3</a:t>
            </a:r>
            <a:r>
              <a:rPr lang="zh-CN" altLang="en-US" sz="2000" dirty="0"/>
              <a:t>）在“查询”菜单中单击“指定模板参数的值”选项，打开“指定模板参数的值</a:t>
            </a:r>
            <a:r>
              <a:rPr lang="zh-CN" altLang="en-US" sz="2000" dirty="0" smtClean="0"/>
              <a:t>”对话框。</a:t>
            </a:r>
            <a:endParaRPr lang="en-US" altLang="zh-CN" sz="2000" dirty="0" smtClean="0"/>
          </a:p>
          <a:p>
            <a:pPr marL="0" indent="0" eaLnBrk="1" hangingPunct="1">
              <a:buNone/>
            </a:pPr>
            <a:r>
              <a:rPr lang="zh-CN" altLang="en-US" sz="2000" dirty="0"/>
              <a:t>（</a:t>
            </a:r>
            <a:r>
              <a:rPr lang="en-US" altLang="zh-CN" sz="2000" dirty="0"/>
              <a:t>4</a:t>
            </a:r>
            <a:r>
              <a:rPr lang="zh-CN" altLang="en-US" sz="2000" dirty="0"/>
              <a:t>）单击“值”列，输入数据库名</a:t>
            </a:r>
            <a:r>
              <a:rPr lang="en-US" altLang="zh-CN" sz="2000" dirty="0" err="1"/>
              <a:t>Mydata</a:t>
            </a:r>
            <a:r>
              <a:rPr lang="zh-CN" altLang="en-US" sz="2000" dirty="0"/>
              <a:t>，单击“确定”按钮，回到</a:t>
            </a:r>
            <a:r>
              <a:rPr lang="en-US" altLang="zh-CN" sz="2000" dirty="0"/>
              <a:t>Create </a:t>
            </a:r>
            <a:r>
              <a:rPr lang="en-US" altLang="zh-CN" sz="2000" dirty="0" smtClean="0"/>
              <a:t>Database</a:t>
            </a:r>
            <a:r>
              <a:rPr lang="zh-CN" altLang="en-US" sz="2000" dirty="0" smtClean="0"/>
              <a:t>模板。</a:t>
            </a:r>
            <a:endParaRPr lang="zh-CN" altLang="en-US" sz="2000" dirty="0"/>
          </a:p>
          <a:p>
            <a:pPr marL="0" indent="0" eaLnBrk="1" hangingPunct="1">
              <a:buNone/>
            </a:pPr>
            <a:r>
              <a:rPr lang="zh-CN" altLang="en-US" sz="2000" dirty="0"/>
              <a:t>（</a:t>
            </a:r>
            <a:r>
              <a:rPr lang="en-US" altLang="zh-CN" sz="2000" dirty="0"/>
              <a:t>5</a:t>
            </a:r>
            <a:r>
              <a:rPr lang="zh-CN" altLang="en-US" sz="2000" dirty="0"/>
              <a:t>）单击</a:t>
            </a:r>
            <a:r>
              <a:rPr lang="zh-CN" altLang="en-US" sz="2000" dirty="0" smtClean="0"/>
              <a:t>工具栏“执行”按钮 </a:t>
            </a:r>
            <a:r>
              <a:rPr lang="zh-CN" altLang="en-US" sz="2000" dirty="0"/>
              <a:t>，执行创建数据库模板代码，完成数据库的创建</a:t>
            </a:r>
            <a:r>
              <a:rPr lang="zh-CN" altLang="en-US" sz="2000" dirty="0" smtClean="0"/>
              <a:t>。</a:t>
            </a:r>
            <a:endParaRPr lang="en-US" altLang="zh-CN" sz="2000" dirty="0" smtClean="0"/>
          </a:p>
          <a:p>
            <a:pPr marL="0" indent="0" eaLnBrk="1" hangingPunct="1">
              <a:buNone/>
            </a:pPr>
            <a:r>
              <a:rPr lang="zh-CN" altLang="en-US" sz="2000" dirty="0"/>
              <a:t>（</a:t>
            </a:r>
            <a:r>
              <a:rPr lang="en-US" altLang="zh-CN" sz="2000" dirty="0"/>
              <a:t>6</a:t>
            </a:r>
            <a:r>
              <a:rPr lang="zh-CN" altLang="en-US" sz="2000" dirty="0"/>
              <a:t>）在对象资源管理器中刷新数据库，可以看到创建的 </a:t>
            </a:r>
            <a:r>
              <a:rPr lang="en-US" altLang="zh-CN" sz="2000" dirty="0" err="1"/>
              <a:t>Mydata</a:t>
            </a:r>
            <a:r>
              <a:rPr lang="zh-CN" altLang="en-US" sz="2000" dirty="0"/>
              <a:t>数据库已存在。</a:t>
            </a:r>
            <a:endParaRPr lang="en-US" altLang="zh-CN" sz="2000" dirty="0" smtClean="0"/>
          </a:p>
        </p:txBody>
      </p:sp>
    </p:spTree>
    <p:extLst>
      <p:ext uri="{BB962C8B-B14F-4D97-AF65-F5344CB8AC3E}">
        <p14:creationId xmlns:p14="http://schemas.microsoft.com/office/powerpoint/2010/main" val="2132769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知识扩展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1052736"/>
            <a:ext cx="8229600" cy="44958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zh-CN" altLang="en-US" dirty="0"/>
              <a:t>二、数据库</a:t>
            </a:r>
            <a:r>
              <a:rPr lang="zh-CN" altLang="en-US" dirty="0" smtClean="0"/>
              <a:t>引擎连接</a:t>
            </a:r>
          </a:p>
          <a:p>
            <a:pPr marL="0" indent="0" eaLnBrk="1" hangingPunct="1">
              <a:buNone/>
            </a:pPr>
            <a:r>
              <a:rPr lang="zh-CN" altLang="en-US" sz="2000" dirty="0" smtClean="0"/>
              <a:t>    用户</a:t>
            </a:r>
            <a:r>
              <a:rPr lang="zh-CN" altLang="en-US" sz="2000" dirty="0"/>
              <a:t>如果知道实例名并且以计算机上的 </a:t>
            </a:r>
            <a:r>
              <a:rPr lang="en-US" altLang="zh-CN" sz="2000" dirty="0"/>
              <a:t>Administrators </a:t>
            </a:r>
            <a:r>
              <a:rPr lang="zh-CN" altLang="en-US" sz="2000" dirty="0"/>
              <a:t>组成员身份进行连接，则</a:t>
            </a:r>
            <a:r>
              <a:rPr lang="zh-CN" altLang="en-US" sz="2000" dirty="0" smtClean="0"/>
              <a:t>可以</a:t>
            </a:r>
            <a:r>
              <a:rPr lang="zh-CN" altLang="en-US" sz="2000" dirty="0"/>
              <a:t>使用同一台计算机上运行的工具轻松连接到数据库引擎。</a:t>
            </a:r>
          </a:p>
          <a:p>
            <a:pPr marL="0" indent="0" eaLnBrk="1" hangingPunct="1">
              <a:buNone/>
            </a:pPr>
            <a:r>
              <a:rPr lang="en-US" altLang="zh-CN" sz="2000" dirty="0"/>
              <a:t>1.</a:t>
            </a:r>
            <a:r>
              <a:rPr lang="zh-CN" altLang="en-US" sz="2000" dirty="0"/>
              <a:t>验证数据库引擎是否正在运行</a:t>
            </a:r>
          </a:p>
          <a:p>
            <a:pPr marL="0" indent="0" eaLnBrk="1" hangingPunct="1">
              <a:buNone/>
            </a:pPr>
            <a:r>
              <a:rPr lang="zh-CN" altLang="en-US" sz="2000" dirty="0" smtClean="0"/>
              <a:t>    在</a:t>
            </a:r>
            <a:r>
              <a:rPr lang="zh-CN" altLang="en-US" sz="2000" dirty="0"/>
              <a:t>“已注册的服务器”中，如果 </a:t>
            </a:r>
            <a:r>
              <a:rPr lang="en-US" altLang="zh-CN" sz="2000" dirty="0"/>
              <a:t>SQL Server </a:t>
            </a:r>
            <a:r>
              <a:rPr lang="zh-CN" altLang="en-US" sz="2000" dirty="0"/>
              <a:t>实例的名称中有绿色的点并在名称</a:t>
            </a:r>
            <a:r>
              <a:rPr lang="zh-CN" altLang="en-US" sz="2000" dirty="0" smtClean="0"/>
              <a:t>旁边有</a:t>
            </a:r>
            <a:r>
              <a:rPr lang="zh-CN" altLang="en-US" sz="2000" dirty="0"/>
              <a:t>白色箭头，则表示数据库引擎正在运行，无须执行其他操作。</a:t>
            </a:r>
          </a:p>
          <a:p>
            <a:pPr marL="0" indent="0" eaLnBrk="1" hangingPunct="1">
              <a:buNone/>
            </a:pPr>
            <a:r>
              <a:rPr lang="zh-CN" altLang="en-US" sz="2000" dirty="0" smtClean="0"/>
              <a:t>    如果 </a:t>
            </a:r>
            <a:r>
              <a:rPr lang="en-US" altLang="zh-CN" sz="2000" dirty="0"/>
              <a:t>SQL Server </a:t>
            </a:r>
            <a:r>
              <a:rPr lang="zh-CN" altLang="en-US" sz="2000" dirty="0"/>
              <a:t>实例的名称中有红色的点并在名称旁边有白色正方形，则表示</a:t>
            </a:r>
            <a:r>
              <a:rPr lang="zh-CN" altLang="en-US" sz="2000" dirty="0" smtClean="0"/>
              <a:t>数据库</a:t>
            </a:r>
            <a:r>
              <a:rPr lang="zh-CN" altLang="en-US" sz="2000" dirty="0"/>
              <a:t>引擎已停止。右键单击数据库引擎的名称，再单击“启动”。出现确认对话框之后</a:t>
            </a:r>
            <a:r>
              <a:rPr lang="zh-CN" altLang="en-US" sz="2000" dirty="0" smtClean="0"/>
              <a:t>，数据库</a:t>
            </a:r>
            <a:r>
              <a:rPr lang="zh-CN" altLang="en-US" sz="2000" dirty="0"/>
              <a:t>引擎应启动，圆圈应变为绿色</a:t>
            </a:r>
            <a:r>
              <a:rPr lang="zh-CN" altLang="en-US" sz="2000" dirty="0" smtClean="0"/>
              <a:t>。</a:t>
            </a:r>
            <a:endParaRPr lang="en-US" altLang="zh-CN" sz="2000" dirty="0"/>
          </a:p>
        </p:txBody>
      </p:sp>
    </p:spTree>
    <p:extLst>
      <p:ext uri="{BB962C8B-B14F-4D97-AF65-F5344CB8AC3E}">
        <p14:creationId xmlns:p14="http://schemas.microsoft.com/office/powerpoint/2010/main" val="1097371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知识扩展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1052736"/>
            <a:ext cx="8229600" cy="44958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zh-CN" sz="2400" dirty="0"/>
              <a:t>2.</a:t>
            </a:r>
            <a:r>
              <a:rPr lang="zh-CN" altLang="en-US" sz="2400" dirty="0"/>
              <a:t>连接到数据库引擎</a:t>
            </a:r>
            <a:endParaRPr lang="en-US" altLang="zh-CN" sz="2400" dirty="0" smtClean="0"/>
          </a:p>
          <a:p>
            <a:pPr marL="0" indent="0" eaLnBrk="1" hangingPunct="1">
              <a:buNone/>
            </a:pPr>
            <a:r>
              <a:rPr lang="zh-CN" altLang="en-US" sz="2000" dirty="0" smtClean="0"/>
              <a:t>    </a:t>
            </a:r>
            <a:r>
              <a:rPr lang="zh-CN" altLang="en-US" sz="2000" dirty="0"/>
              <a:t>（</a:t>
            </a:r>
            <a:r>
              <a:rPr lang="en-US" altLang="zh-CN" sz="2000" dirty="0"/>
              <a:t>1</a:t>
            </a:r>
            <a:r>
              <a:rPr lang="zh-CN" altLang="en-US" sz="2000" dirty="0"/>
              <a:t>）在“文件”菜单中，单击“连接到对象资源管理器</a:t>
            </a:r>
            <a:r>
              <a:rPr lang="en-US" altLang="zh-CN" sz="2000" dirty="0"/>
              <a:t>…”</a:t>
            </a:r>
            <a:r>
              <a:rPr lang="zh-CN" altLang="en-US" sz="2000" dirty="0"/>
              <a:t>。</a:t>
            </a:r>
          </a:p>
          <a:p>
            <a:pPr marL="0" indent="0" eaLnBrk="1" hangingPunct="1">
              <a:buNone/>
            </a:pPr>
            <a:r>
              <a:rPr lang="zh-CN" altLang="en-US" sz="2000" dirty="0" smtClean="0"/>
              <a:t>    （</a:t>
            </a:r>
            <a:r>
              <a:rPr lang="en-US" altLang="zh-CN" sz="2000" dirty="0"/>
              <a:t>2</a:t>
            </a:r>
            <a:r>
              <a:rPr lang="zh-CN" altLang="en-US" sz="2000" dirty="0"/>
              <a:t>）系统将打开“连接到服务器”对话框。</a:t>
            </a:r>
          </a:p>
          <a:p>
            <a:pPr marL="0" indent="0" eaLnBrk="1" hangingPunct="1">
              <a:buNone/>
            </a:pPr>
            <a:r>
              <a:rPr lang="zh-CN" altLang="en-US" sz="2000" dirty="0" smtClean="0"/>
              <a:t>    （</a:t>
            </a:r>
            <a:r>
              <a:rPr lang="en-US" altLang="zh-CN" sz="2000" dirty="0"/>
              <a:t>3</a:t>
            </a:r>
            <a:r>
              <a:rPr lang="zh-CN" altLang="en-US" sz="2000" dirty="0"/>
              <a:t>）“服务器类型（</a:t>
            </a:r>
            <a:r>
              <a:rPr lang="en-US" altLang="zh-CN" sz="2000" dirty="0"/>
              <a:t>T</a:t>
            </a:r>
            <a:r>
              <a:rPr lang="zh-CN" altLang="en-US" sz="2000" dirty="0"/>
              <a:t>）”框中将显示上次使用的类型，选择“数据库引擎”。</a:t>
            </a:r>
          </a:p>
          <a:p>
            <a:pPr marL="0" indent="0" eaLnBrk="1" hangingPunct="1">
              <a:buNone/>
            </a:pPr>
            <a:r>
              <a:rPr lang="zh-CN" altLang="en-US" sz="2000" dirty="0" smtClean="0"/>
              <a:t>    （</a:t>
            </a:r>
            <a:r>
              <a:rPr lang="en-US" altLang="zh-CN" sz="2000" dirty="0" smtClean="0"/>
              <a:t>4</a:t>
            </a:r>
            <a:r>
              <a:rPr lang="zh-CN" altLang="en-US" sz="2000" dirty="0"/>
              <a:t>）在“服务器名称（</a:t>
            </a:r>
            <a:r>
              <a:rPr lang="en-US" altLang="zh-CN" sz="2000" dirty="0"/>
              <a:t>S</a:t>
            </a:r>
            <a:r>
              <a:rPr lang="zh-CN" altLang="en-US" sz="2000" dirty="0"/>
              <a:t>）”框中，输入数据库引擎实例的名称，或者选择相应</a:t>
            </a:r>
            <a:r>
              <a:rPr lang="zh-CN" altLang="en-US" sz="2000" dirty="0" smtClean="0"/>
              <a:t>的数据库</a:t>
            </a:r>
            <a:r>
              <a:rPr lang="zh-CN" altLang="en-US" sz="2000" dirty="0"/>
              <a:t>引擎实例的名称。</a:t>
            </a:r>
          </a:p>
          <a:p>
            <a:pPr marL="0" indent="0" eaLnBrk="1" hangingPunct="1">
              <a:buNone/>
            </a:pPr>
            <a:r>
              <a:rPr lang="zh-CN" altLang="en-US" sz="2000" dirty="0" smtClean="0"/>
              <a:t>    （</a:t>
            </a:r>
            <a:r>
              <a:rPr lang="en-US" altLang="zh-CN" sz="2000" dirty="0"/>
              <a:t>5</a:t>
            </a:r>
            <a:r>
              <a:rPr lang="zh-CN" altLang="en-US" sz="2000" dirty="0"/>
              <a:t>）在“身份验证（</a:t>
            </a:r>
            <a:r>
              <a:rPr lang="en-US" altLang="zh-CN" sz="2000" dirty="0"/>
              <a:t>A</a:t>
            </a:r>
            <a:r>
              <a:rPr lang="zh-CN" altLang="en-US" sz="2000" dirty="0"/>
              <a:t>）”框中选择相应的身份验证方式。</a:t>
            </a:r>
          </a:p>
          <a:p>
            <a:pPr marL="0" indent="0" eaLnBrk="1" hangingPunct="1">
              <a:buNone/>
            </a:pPr>
            <a:r>
              <a:rPr lang="zh-CN" altLang="en-US" sz="2000" dirty="0" smtClean="0"/>
              <a:t>    （</a:t>
            </a:r>
            <a:r>
              <a:rPr lang="en-US" altLang="zh-CN" sz="2000" dirty="0"/>
              <a:t>6</a:t>
            </a:r>
            <a:r>
              <a:rPr lang="zh-CN" altLang="en-US" sz="2000" dirty="0"/>
              <a:t>）单击“连接”</a:t>
            </a:r>
            <a:r>
              <a:rPr lang="zh-CN" altLang="en-US" sz="2000" dirty="0" smtClean="0"/>
              <a:t>。</a:t>
            </a:r>
            <a:endParaRPr lang="en-US" altLang="zh-CN" sz="2000" dirty="0"/>
          </a:p>
        </p:txBody>
      </p:sp>
    </p:spTree>
    <p:extLst>
      <p:ext uri="{BB962C8B-B14F-4D97-AF65-F5344CB8AC3E}">
        <p14:creationId xmlns:p14="http://schemas.microsoft.com/office/powerpoint/2010/main" val="2708008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项目总结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idx="1"/>
          </p:nvPr>
        </p:nvSpPr>
        <p:spPr>
          <a:xfrm>
            <a:off x="523528" y="1124744"/>
            <a:ext cx="8229600" cy="44958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zh-CN" altLang="en-US" sz="2000" dirty="0"/>
              <a:t>通过本项目的学习，掌握了对数据库的常规操作，能够进行一些日常的数据库维护。</a:t>
            </a:r>
          </a:p>
          <a:p>
            <a:pPr eaLnBrk="1" hangingPunct="1"/>
            <a:r>
              <a:rPr lang="zh-CN" altLang="en-US" sz="2000" dirty="0" smtClean="0"/>
              <a:t>一</a:t>
            </a:r>
            <a:r>
              <a:rPr lang="zh-CN" altLang="en-US" sz="2000" dirty="0"/>
              <a:t>个数据库至少包含一个 </a:t>
            </a:r>
            <a:r>
              <a:rPr lang="en-US" altLang="zh-CN" sz="2000" dirty="0"/>
              <a:t>.</a:t>
            </a:r>
            <a:r>
              <a:rPr lang="en-US" altLang="zh-CN" sz="2000" dirty="0" err="1"/>
              <a:t>mdf</a:t>
            </a:r>
            <a:r>
              <a:rPr lang="en-US" altLang="zh-CN" sz="2000" dirty="0"/>
              <a:t> </a:t>
            </a:r>
            <a:r>
              <a:rPr lang="zh-CN" altLang="en-US" sz="2000" dirty="0"/>
              <a:t>后缀的数据文件和一个 </a:t>
            </a:r>
            <a:r>
              <a:rPr lang="en-US" altLang="zh-CN" sz="2000" dirty="0"/>
              <a:t>.</a:t>
            </a:r>
            <a:r>
              <a:rPr lang="en-US" altLang="zh-CN" sz="2000" dirty="0" err="1"/>
              <a:t>ldf</a:t>
            </a:r>
            <a:r>
              <a:rPr lang="en-US" altLang="zh-CN" sz="2000" dirty="0"/>
              <a:t> </a:t>
            </a:r>
            <a:r>
              <a:rPr lang="zh-CN" altLang="en-US" sz="2000" dirty="0"/>
              <a:t>后缀的日志文件，</a:t>
            </a:r>
            <a:r>
              <a:rPr lang="zh-CN" altLang="en-US" sz="2000" dirty="0" smtClean="0"/>
              <a:t>并且</a:t>
            </a:r>
            <a:r>
              <a:rPr lang="zh-CN" altLang="en-US" sz="2000" dirty="0"/>
              <a:t>在创建数据库时就要指定。</a:t>
            </a:r>
          </a:p>
          <a:p>
            <a:pPr eaLnBrk="1" hangingPunct="1"/>
            <a:r>
              <a:rPr lang="en-US" altLang="zh-CN" sz="2000" dirty="0" smtClean="0"/>
              <a:t>SQL </a:t>
            </a:r>
            <a:r>
              <a:rPr lang="en-US" altLang="zh-CN" sz="2000" dirty="0"/>
              <a:t>Server 2016 </a:t>
            </a:r>
            <a:r>
              <a:rPr lang="zh-CN" altLang="en-US" sz="2000" dirty="0"/>
              <a:t>系统包括系统数据库和用户数据库，其中系统数据库</a:t>
            </a:r>
            <a:r>
              <a:rPr lang="zh-CN" altLang="en-US" sz="2000" dirty="0" smtClean="0"/>
              <a:t>有</a:t>
            </a:r>
            <a:r>
              <a:rPr lang="en-US" altLang="zh-CN" sz="2000" dirty="0" smtClean="0"/>
              <a:t>master</a:t>
            </a:r>
            <a:r>
              <a:rPr lang="zh-CN" altLang="en-US" sz="2000" dirty="0"/>
              <a:t>、</a:t>
            </a:r>
            <a:r>
              <a:rPr lang="en-US" altLang="zh-CN" sz="2000" dirty="0" err="1"/>
              <a:t>msdb</a:t>
            </a:r>
            <a:r>
              <a:rPr lang="zh-CN" altLang="en-US" sz="2000" dirty="0"/>
              <a:t>、</a:t>
            </a:r>
            <a:r>
              <a:rPr lang="en-US" altLang="zh-CN" sz="2000" dirty="0" err="1"/>
              <a:t>tempdb</a:t>
            </a:r>
            <a:r>
              <a:rPr lang="zh-CN" altLang="en-US" sz="2000" dirty="0"/>
              <a:t>、</a:t>
            </a:r>
            <a:r>
              <a:rPr lang="en-US" altLang="zh-CN" sz="2000" dirty="0"/>
              <a:t>model</a:t>
            </a:r>
            <a:r>
              <a:rPr lang="zh-CN" altLang="en-US" sz="2000" dirty="0"/>
              <a:t>，用户数据库由用户自己创建。</a:t>
            </a:r>
          </a:p>
          <a:p>
            <a:pPr eaLnBrk="1" hangingPunct="1"/>
            <a:r>
              <a:rPr lang="zh-CN" altLang="en-US" sz="2000" dirty="0" smtClean="0"/>
              <a:t>扩展</a:t>
            </a:r>
            <a:r>
              <a:rPr lang="zh-CN" altLang="en-US" sz="2000" dirty="0"/>
              <a:t>数据库可以设置自动扩展，也可以手动扩展或添加文件扩展。</a:t>
            </a:r>
          </a:p>
          <a:p>
            <a:pPr eaLnBrk="1" hangingPunct="1"/>
            <a:r>
              <a:rPr lang="zh-CN" altLang="en-US" sz="2000" dirty="0" smtClean="0"/>
              <a:t>收缩</a:t>
            </a:r>
            <a:r>
              <a:rPr lang="zh-CN" altLang="en-US" sz="2000" dirty="0"/>
              <a:t>数据库可以自动收缩，也可以手动收缩，手动收缩包括收缩数据库和</a:t>
            </a:r>
            <a:r>
              <a:rPr lang="zh-CN" altLang="en-US" sz="2000" dirty="0" smtClean="0"/>
              <a:t>收缩文件</a:t>
            </a:r>
            <a:r>
              <a:rPr lang="en-US" altLang="zh-CN" sz="2000" dirty="0"/>
              <a:t>2</a:t>
            </a:r>
            <a:r>
              <a:rPr lang="zh-CN" altLang="en-US" sz="2000" dirty="0"/>
              <a:t>种方法。</a:t>
            </a:r>
          </a:p>
          <a:p>
            <a:pPr eaLnBrk="1" hangingPunct="1"/>
            <a:r>
              <a:rPr lang="zh-CN" altLang="en-US" sz="2000" dirty="0" smtClean="0"/>
              <a:t>如果</a:t>
            </a:r>
            <a:r>
              <a:rPr lang="zh-CN" altLang="en-US" sz="2000" dirty="0"/>
              <a:t>要移动数据库，可以使用分离和附加数据库。</a:t>
            </a:r>
          </a:p>
          <a:p>
            <a:pPr eaLnBrk="1" hangingPunct="1"/>
            <a:r>
              <a:rPr lang="zh-CN" altLang="en-US" sz="2000" dirty="0" smtClean="0"/>
              <a:t>删除</a:t>
            </a:r>
            <a:r>
              <a:rPr lang="zh-CN" altLang="en-US" sz="2000" dirty="0"/>
              <a:t>数据库包括：删除数据库数据文件或日志文件、删除整个数据库</a:t>
            </a:r>
            <a:r>
              <a:rPr lang="zh-CN" altLang="en-US" sz="2000" dirty="0" smtClean="0"/>
              <a:t>。</a:t>
            </a:r>
            <a:endParaRPr lang="en-US" altLang="zh-CN" sz="2000" dirty="0"/>
          </a:p>
        </p:txBody>
      </p:sp>
    </p:spTree>
    <p:extLst>
      <p:ext uri="{BB962C8B-B14F-4D97-AF65-F5344CB8AC3E}">
        <p14:creationId xmlns:p14="http://schemas.microsoft.com/office/powerpoint/2010/main" val="3598528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项目实战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1052736"/>
            <a:ext cx="8229600" cy="44958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zh-CN" sz="2400" dirty="0"/>
              <a:t>【</a:t>
            </a:r>
            <a:r>
              <a:rPr lang="zh-CN" altLang="en-US" sz="2400" dirty="0"/>
              <a:t>项目实战背景</a:t>
            </a:r>
            <a:r>
              <a:rPr lang="en-US" altLang="zh-CN" sz="2400" dirty="0" smtClean="0"/>
              <a:t>】</a:t>
            </a:r>
          </a:p>
          <a:p>
            <a:pPr marL="0" indent="0" eaLnBrk="1" hangingPunct="1">
              <a:buNone/>
            </a:pPr>
            <a:r>
              <a:rPr lang="zh-CN" altLang="en-US" sz="2000" dirty="0"/>
              <a:t>智游集团已经安装好一台 </a:t>
            </a:r>
            <a:r>
              <a:rPr lang="en-US" altLang="zh-CN" sz="2000" dirty="0"/>
              <a:t>SQL Server </a:t>
            </a:r>
            <a:r>
              <a:rPr lang="zh-CN" altLang="en-US" sz="2000" dirty="0"/>
              <a:t>服务器，现在软件开发小组接受企业委托</a:t>
            </a:r>
            <a:r>
              <a:rPr lang="zh-CN" altLang="en-US" sz="2000" dirty="0" smtClean="0"/>
              <a:t>，开发</a:t>
            </a:r>
            <a:r>
              <a:rPr lang="zh-CN" altLang="en-US" sz="2000" dirty="0"/>
              <a:t>“网上书店管理系统”，开发小组经过前期大量工作，在现有系统总体设计、</a:t>
            </a:r>
            <a:r>
              <a:rPr lang="zh-CN" altLang="en-US" sz="2000" dirty="0" smtClean="0"/>
              <a:t>数据库</a:t>
            </a:r>
            <a:r>
              <a:rPr lang="zh-CN" altLang="en-US" sz="2000" dirty="0"/>
              <a:t>需求分析和数据库概要设计的基础上，需要详细设计数据库，选择在</a:t>
            </a:r>
            <a:r>
              <a:rPr lang="en-US" altLang="zh-CN" sz="2000" dirty="0"/>
              <a:t>SQL Server </a:t>
            </a:r>
            <a:r>
              <a:rPr lang="en-US" altLang="zh-CN" sz="2000" dirty="0" smtClean="0"/>
              <a:t>2016</a:t>
            </a:r>
            <a:r>
              <a:rPr lang="zh-CN" altLang="en-US" sz="2000" dirty="0" smtClean="0"/>
              <a:t>上</a:t>
            </a:r>
            <a:r>
              <a:rPr lang="zh-CN" altLang="en-US" sz="2000" dirty="0"/>
              <a:t>建立一个“网上书店管理系统”数据库。具体要求如下：</a:t>
            </a:r>
          </a:p>
          <a:p>
            <a:pPr marL="0" indent="446088" eaLnBrk="1" hangingPunct="1">
              <a:buNone/>
            </a:pPr>
            <a:r>
              <a:rPr lang="zh-CN" altLang="en-US" sz="2000" dirty="0"/>
              <a:t>（</a:t>
            </a:r>
            <a:r>
              <a:rPr lang="en-US" altLang="zh-CN" sz="2000" dirty="0"/>
              <a:t>1</a:t>
            </a:r>
            <a:r>
              <a:rPr lang="zh-CN" altLang="en-US" sz="2000" dirty="0"/>
              <a:t>）新建数据库名为 </a:t>
            </a:r>
            <a:r>
              <a:rPr lang="en-US" altLang="zh-CN" sz="2000" dirty="0" err="1"/>
              <a:t>BookSaleDB</a:t>
            </a:r>
            <a:r>
              <a:rPr lang="zh-CN" altLang="en-US" sz="2000" dirty="0"/>
              <a:t>。</a:t>
            </a:r>
          </a:p>
          <a:p>
            <a:pPr marL="0" indent="446088" eaLnBrk="1" hangingPunct="1">
              <a:buNone/>
            </a:pPr>
            <a:r>
              <a:rPr lang="zh-CN" altLang="en-US" sz="2000" dirty="0"/>
              <a:t>（</a:t>
            </a:r>
            <a:r>
              <a:rPr lang="en-US" altLang="zh-CN" sz="2000" dirty="0"/>
              <a:t>2</a:t>
            </a:r>
            <a:r>
              <a:rPr lang="zh-CN" altLang="en-US" sz="2000" dirty="0"/>
              <a:t>）设置数据文件初始文件大小为</a:t>
            </a:r>
            <a:r>
              <a:rPr lang="en-US" altLang="zh-CN" sz="2000" dirty="0"/>
              <a:t>3M</a:t>
            </a:r>
            <a:r>
              <a:rPr lang="zh-CN" altLang="en-US" sz="2000" dirty="0"/>
              <a:t>，不限制增长，数据库按</a:t>
            </a:r>
            <a:r>
              <a:rPr lang="en-US" altLang="zh-CN" sz="2000" dirty="0"/>
              <a:t>1MB </a:t>
            </a:r>
            <a:r>
              <a:rPr lang="zh-CN" altLang="en-US" sz="2000" dirty="0"/>
              <a:t>比例增长。</a:t>
            </a:r>
          </a:p>
          <a:p>
            <a:pPr marL="0" indent="446088" eaLnBrk="1" hangingPunct="1">
              <a:buNone/>
            </a:pPr>
            <a:r>
              <a:rPr lang="zh-CN" altLang="en-US" sz="2000" dirty="0"/>
              <a:t>（</a:t>
            </a:r>
            <a:r>
              <a:rPr lang="en-US" altLang="zh-CN" sz="2000" dirty="0"/>
              <a:t>3</a:t>
            </a:r>
            <a:r>
              <a:rPr lang="zh-CN" altLang="en-US" sz="2000" dirty="0"/>
              <a:t>）设置日志文件初始文件大小为</a:t>
            </a:r>
            <a:r>
              <a:rPr lang="en-US" altLang="zh-CN" sz="2000" dirty="0"/>
              <a:t>1M</a:t>
            </a:r>
            <a:r>
              <a:rPr lang="zh-CN" altLang="en-US" sz="2000" dirty="0"/>
              <a:t>，不限制增长，按</a:t>
            </a:r>
            <a:r>
              <a:rPr lang="en-US" altLang="zh-CN" sz="2000" dirty="0"/>
              <a:t>10% </a:t>
            </a:r>
            <a:r>
              <a:rPr lang="zh-CN" altLang="en-US" sz="2000" dirty="0"/>
              <a:t>增长。</a:t>
            </a:r>
          </a:p>
          <a:p>
            <a:pPr marL="0" indent="446088" eaLnBrk="1" hangingPunct="1">
              <a:buNone/>
            </a:pPr>
            <a:r>
              <a:rPr lang="zh-CN" altLang="en-US" sz="2000" dirty="0"/>
              <a:t>（</a:t>
            </a:r>
            <a:r>
              <a:rPr lang="en-US" altLang="zh-CN" sz="2000" dirty="0"/>
              <a:t>4</a:t>
            </a:r>
            <a:r>
              <a:rPr lang="zh-CN" altLang="en-US" sz="2000" dirty="0"/>
              <a:t>）数据库的逻辑文件名为“</a:t>
            </a:r>
            <a:r>
              <a:rPr lang="en-US" altLang="zh-CN" sz="2000" dirty="0" err="1"/>
              <a:t>BookSaleDB</a:t>
            </a:r>
            <a:r>
              <a:rPr lang="en-US" altLang="zh-CN" sz="2000" dirty="0"/>
              <a:t>”</a:t>
            </a:r>
            <a:r>
              <a:rPr lang="zh-CN" altLang="en-US" sz="2000" dirty="0"/>
              <a:t>、物理文件名为“</a:t>
            </a:r>
            <a:r>
              <a:rPr lang="en-US" altLang="zh-CN" sz="2000" dirty="0" err="1" smtClean="0"/>
              <a:t>BookSaleDB.mdf</a:t>
            </a:r>
            <a:r>
              <a:rPr lang="en-US" altLang="zh-CN" sz="2000" dirty="0"/>
              <a:t>”</a:t>
            </a:r>
            <a:r>
              <a:rPr lang="zh-CN" altLang="en-US" sz="2000" dirty="0"/>
              <a:t>、存放路径为“</a:t>
            </a:r>
            <a:r>
              <a:rPr lang="en-US" altLang="zh-CN" sz="2000" dirty="0"/>
              <a:t>F:\BookSaleDBSYS”</a:t>
            </a:r>
            <a:r>
              <a:rPr lang="zh-CN" altLang="en-US" sz="2000" dirty="0"/>
              <a:t>；日志文件的逻辑文件名为“</a:t>
            </a:r>
            <a:r>
              <a:rPr lang="en-US" altLang="zh-CN" sz="2000" dirty="0" err="1"/>
              <a:t>BookSaleDB</a:t>
            </a:r>
            <a:r>
              <a:rPr lang="en-US" altLang="zh-CN" sz="2000" dirty="0"/>
              <a:t>-log”</a:t>
            </a:r>
            <a:r>
              <a:rPr lang="zh-CN" altLang="en-US" sz="2000" dirty="0" smtClean="0"/>
              <a:t>、物理</a:t>
            </a:r>
            <a:r>
              <a:rPr lang="zh-CN" altLang="en-US" sz="2000" dirty="0"/>
              <a:t>文件名为“</a:t>
            </a:r>
            <a:r>
              <a:rPr lang="en-US" altLang="zh-CN" sz="2000" dirty="0" err="1" smtClean="0"/>
              <a:t>BookSaleDB-log.ldf</a:t>
            </a:r>
            <a:r>
              <a:rPr lang="en-US" altLang="zh-CN" sz="2000" dirty="0"/>
              <a:t>”</a:t>
            </a:r>
            <a:r>
              <a:rPr lang="zh-CN" altLang="en-US" sz="2000" dirty="0"/>
              <a:t>、存放路径为“</a:t>
            </a:r>
            <a:r>
              <a:rPr lang="en-US" altLang="zh-CN" sz="2000" dirty="0"/>
              <a:t>F:\BookSaleDBSYS”</a:t>
            </a:r>
            <a:r>
              <a:rPr lang="zh-CN" altLang="en-US" sz="2000" dirty="0" smtClean="0"/>
              <a:t>。</a:t>
            </a:r>
            <a:endParaRPr lang="en-US" altLang="zh-CN" sz="2000" dirty="0"/>
          </a:p>
        </p:txBody>
      </p:sp>
    </p:spTree>
    <p:extLst>
      <p:ext uri="{BB962C8B-B14F-4D97-AF65-F5344CB8AC3E}">
        <p14:creationId xmlns:p14="http://schemas.microsoft.com/office/powerpoint/2010/main" val="1778732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项目实战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836712"/>
            <a:ext cx="8640960" cy="4495800"/>
          </a:xfrm>
        </p:spPr>
        <p:txBody>
          <a:bodyPr/>
          <a:lstStyle/>
          <a:p>
            <a:pPr marL="0" indent="539750" eaLnBrk="1" hangingPunct="1">
              <a:buNone/>
              <a:tabLst>
                <a:tab pos="539750" algn="l"/>
              </a:tabLst>
            </a:pPr>
            <a:r>
              <a:rPr lang="zh-CN" altLang="en-US" sz="2000" dirty="0" smtClean="0"/>
              <a:t>（</a:t>
            </a:r>
            <a:r>
              <a:rPr lang="en-US" altLang="zh-CN" sz="2000" dirty="0"/>
              <a:t>5</a:t>
            </a:r>
            <a:r>
              <a:rPr lang="zh-CN" altLang="en-US" sz="2000" dirty="0"/>
              <a:t>）验证新建的数据库。</a:t>
            </a:r>
          </a:p>
          <a:p>
            <a:pPr marL="0" indent="539750" eaLnBrk="1" hangingPunct="1">
              <a:buNone/>
              <a:tabLst>
                <a:tab pos="539750" algn="l"/>
              </a:tabLst>
            </a:pPr>
            <a:r>
              <a:rPr lang="zh-CN" altLang="en-US" sz="2000" dirty="0"/>
              <a:t>（</a:t>
            </a:r>
            <a:r>
              <a:rPr lang="en-US" altLang="zh-CN" sz="2000" dirty="0"/>
              <a:t>6</a:t>
            </a:r>
            <a:r>
              <a:rPr lang="zh-CN" altLang="en-US" sz="2000" dirty="0"/>
              <a:t>）设置数据库为自动收缩。</a:t>
            </a:r>
          </a:p>
          <a:p>
            <a:pPr marL="0" indent="539750" eaLnBrk="1" hangingPunct="1">
              <a:buNone/>
              <a:tabLst>
                <a:tab pos="539750" algn="l"/>
              </a:tabLst>
            </a:pPr>
            <a:r>
              <a:rPr lang="zh-CN" altLang="en-US" sz="2000" dirty="0"/>
              <a:t>（</a:t>
            </a:r>
            <a:r>
              <a:rPr lang="en-US" altLang="zh-CN" sz="2000" dirty="0"/>
              <a:t>7</a:t>
            </a:r>
            <a:r>
              <a:rPr lang="zh-CN" altLang="en-US" sz="2000" dirty="0"/>
              <a:t>）分离 </a:t>
            </a:r>
            <a:r>
              <a:rPr lang="en-US" altLang="zh-CN" sz="2000" dirty="0" err="1"/>
              <a:t>BookSaleDB</a:t>
            </a:r>
            <a:r>
              <a:rPr lang="zh-CN" altLang="en-US" sz="2000" dirty="0"/>
              <a:t>数据库。</a:t>
            </a:r>
          </a:p>
          <a:p>
            <a:pPr marL="0" indent="539750" eaLnBrk="1" hangingPunct="1">
              <a:buNone/>
              <a:tabLst>
                <a:tab pos="539750" algn="l"/>
              </a:tabLst>
            </a:pPr>
            <a:r>
              <a:rPr lang="zh-CN" altLang="en-US" sz="2000" dirty="0"/>
              <a:t>（</a:t>
            </a:r>
            <a:r>
              <a:rPr lang="en-US" altLang="zh-CN" sz="2000" dirty="0"/>
              <a:t>8</a:t>
            </a:r>
            <a:r>
              <a:rPr lang="zh-CN" altLang="en-US" sz="2000" dirty="0"/>
              <a:t>）附加 </a:t>
            </a:r>
            <a:r>
              <a:rPr lang="en-US" altLang="zh-CN" sz="2000" dirty="0" err="1"/>
              <a:t>BookSaleDB</a:t>
            </a:r>
            <a:r>
              <a:rPr lang="zh-CN" altLang="en-US" sz="2000" dirty="0"/>
              <a:t>数据库</a:t>
            </a:r>
            <a:r>
              <a:rPr lang="zh-CN" altLang="en-US" sz="2000" dirty="0" smtClean="0"/>
              <a:t>。</a:t>
            </a:r>
            <a:endParaRPr lang="en-US" altLang="zh-CN" sz="2000" dirty="0" smtClean="0"/>
          </a:p>
          <a:p>
            <a:pPr marL="0" indent="0" eaLnBrk="1" hangingPunct="1">
              <a:buNone/>
            </a:pPr>
            <a:r>
              <a:rPr lang="en-US" altLang="zh-CN" sz="2000" dirty="0" smtClean="0"/>
              <a:t>【</a:t>
            </a:r>
            <a:r>
              <a:rPr lang="zh-CN" altLang="en-US" sz="2000" dirty="0"/>
              <a:t>项目实战内容</a:t>
            </a:r>
            <a:r>
              <a:rPr lang="en-US" altLang="zh-CN" sz="2000" dirty="0" smtClean="0"/>
              <a:t>】</a:t>
            </a:r>
            <a:endParaRPr lang="en-US" altLang="zh-CN" sz="2000" dirty="0"/>
          </a:p>
          <a:p>
            <a:pPr marL="0" indent="539750" eaLnBrk="1" hangingPunct="1">
              <a:buNone/>
            </a:pPr>
            <a:r>
              <a:rPr lang="zh-CN" altLang="en-US" sz="2000" dirty="0"/>
              <a:t>任务 </a:t>
            </a:r>
            <a:r>
              <a:rPr lang="en-US" altLang="zh-CN" sz="2000" dirty="0"/>
              <a:t>1. </a:t>
            </a:r>
            <a:r>
              <a:rPr lang="zh-CN" altLang="en-US" sz="2000" dirty="0"/>
              <a:t>使用 </a:t>
            </a:r>
            <a:r>
              <a:rPr lang="en-US" altLang="zh-CN" sz="2000" dirty="0"/>
              <a:t>SSMS </a:t>
            </a:r>
            <a:r>
              <a:rPr lang="zh-CN" altLang="en-US" sz="2000" dirty="0"/>
              <a:t>创建网上书店数据库。</a:t>
            </a:r>
          </a:p>
          <a:p>
            <a:pPr marL="0" indent="539750" eaLnBrk="1" hangingPunct="1">
              <a:buNone/>
            </a:pPr>
            <a:r>
              <a:rPr lang="zh-CN" altLang="en-US" sz="2000" dirty="0"/>
              <a:t>任务 </a:t>
            </a:r>
            <a:r>
              <a:rPr lang="en-US" altLang="zh-CN" sz="2000" dirty="0"/>
              <a:t>2. </a:t>
            </a:r>
            <a:r>
              <a:rPr lang="zh-CN" altLang="en-US" sz="2000" dirty="0"/>
              <a:t>使用 </a:t>
            </a:r>
            <a:r>
              <a:rPr lang="en-US" altLang="zh-CN" sz="2000" dirty="0"/>
              <a:t>SSMS </a:t>
            </a:r>
            <a:r>
              <a:rPr lang="zh-CN" altLang="en-US" sz="2000" dirty="0"/>
              <a:t>更名、扩展、删除网上书店数据库。</a:t>
            </a:r>
          </a:p>
          <a:p>
            <a:pPr marL="0" indent="539750" eaLnBrk="1" hangingPunct="1">
              <a:buNone/>
            </a:pPr>
            <a:r>
              <a:rPr lang="zh-CN" altLang="en-US" sz="2000" dirty="0"/>
              <a:t>任务 </a:t>
            </a:r>
            <a:r>
              <a:rPr lang="en-US" altLang="zh-CN" sz="2000" dirty="0"/>
              <a:t>3. </a:t>
            </a:r>
            <a:r>
              <a:rPr lang="zh-CN" altLang="en-US" sz="2000" dirty="0"/>
              <a:t>使用 </a:t>
            </a:r>
            <a:r>
              <a:rPr lang="en-US" altLang="zh-CN" sz="2000" dirty="0"/>
              <a:t>T-SQL</a:t>
            </a:r>
            <a:r>
              <a:rPr lang="zh-CN" altLang="en-US" sz="2000" dirty="0"/>
              <a:t>语句创建网上书店数据库</a:t>
            </a:r>
            <a:r>
              <a:rPr lang="en-US" altLang="zh-CN" sz="2000" dirty="0"/>
              <a:t>1</a:t>
            </a:r>
            <a:r>
              <a:rPr lang="zh-CN" altLang="en-US" sz="2000" dirty="0"/>
              <a:t>。</a:t>
            </a:r>
          </a:p>
          <a:p>
            <a:pPr marL="0" indent="539750" eaLnBrk="1" hangingPunct="1">
              <a:buNone/>
            </a:pPr>
            <a:r>
              <a:rPr lang="zh-CN" altLang="en-US" sz="2000" dirty="0"/>
              <a:t>任务</a:t>
            </a:r>
            <a:r>
              <a:rPr lang="en-US" altLang="zh-CN" sz="2000" dirty="0"/>
              <a:t>4.</a:t>
            </a:r>
            <a:r>
              <a:rPr lang="zh-CN" altLang="en-US" sz="2000" dirty="0"/>
              <a:t>使用</a:t>
            </a:r>
            <a:r>
              <a:rPr lang="en-US" altLang="zh-CN" sz="2000" dirty="0"/>
              <a:t>T-SQL</a:t>
            </a:r>
            <a:r>
              <a:rPr lang="zh-CN" altLang="en-US" sz="2000" dirty="0"/>
              <a:t>语句创建多数据文件和多日志文件的网上书店数据库</a:t>
            </a:r>
            <a:r>
              <a:rPr lang="en-US" altLang="zh-CN" sz="2000" dirty="0"/>
              <a:t>2</a:t>
            </a:r>
            <a:r>
              <a:rPr lang="zh-CN" altLang="en-US" sz="2000" dirty="0"/>
              <a:t>。</a:t>
            </a:r>
          </a:p>
          <a:p>
            <a:pPr marL="0" indent="539750" eaLnBrk="1" hangingPunct="1">
              <a:buNone/>
            </a:pPr>
            <a:r>
              <a:rPr lang="zh-CN" altLang="en-US" sz="2000" dirty="0"/>
              <a:t>任务</a:t>
            </a:r>
            <a:r>
              <a:rPr lang="en-US" altLang="zh-CN" sz="2000" dirty="0"/>
              <a:t>5.</a:t>
            </a:r>
            <a:r>
              <a:rPr lang="zh-CN" altLang="en-US" sz="2000" dirty="0"/>
              <a:t>使用</a:t>
            </a:r>
            <a:r>
              <a:rPr lang="en-US" altLang="zh-CN" sz="2000" dirty="0"/>
              <a:t>T-SQL</a:t>
            </a:r>
            <a:r>
              <a:rPr lang="zh-CN" altLang="en-US" sz="2000" dirty="0"/>
              <a:t>语句为网上书店数据库</a:t>
            </a:r>
            <a:r>
              <a:rPr lang="en-US" altLang="zh-CN" sz="2000" dirty="0"/>
              <a:t>1</a:t>
            </a:r>
            <a:r>
              <a:rPr lang="zh-CN" altLang="en-US" sz="2000" dirty="0"/>
              <a:t>更名为“</a:t>
            </a:r>
            <a:r>
              <a:rPr lang="en-US" altLang="zh-CN" sz="2000" dirty="0" err="1"/>
              <a:t>BookShop</a:t>
            </a:r>
            <a:r>
              <a:rPr lang="en-US" altLang="zh-CN" sz="2000" dirty="0"/>
              <a:t>”</a:t>
            </a:r>
            <a:r>
              <a:rPr lang="zh-CN" altLang="en-US" sz="2000" dirty="0"/>
              <a:t>、删除网上书店。</a:t>
            </a:r>
          </a:p>
          <a:p>
            <a:pPr marL="0" indent="539750" eaLnBrk="1" hangingPunct="1">
              <a:buNone/>
            </a:pPr>
            <a:r>
              <a:rPr lang="zh-CN" altLang="en-US" sz="2000" dirty="0"/>
              <a:t>任务 </a:t>
            </a:r>
            <a:r>
              <a:rPr lang="en-US" altLang="zh-CN" sz="2000" dirty="0"/>
              <a:t>6. </a:t>
            </a:r>
            <a:r>
              <a:rPr lang="zh-CN" altLang="en-US" sz="2000" dirty="0"/>
              <a:t>验证新建的数据库，找到其数据库文件。</a:t>
            </a:r>
          </a:p>
          <a:p>
            <a:pPr marL="0" indent="539750" eaLnBrk="1" hangingPunct="1">
              <a:buNone/>
            </a:pPr>
            <a:r>
              <a:rPr lang="zh-CN" altLang="en-US" sz="2000" dirty="0"/>
              <a:t>任务 </a:t>
            </a:r>
            <a:r>
              <a:rPr lang="en-US" altLang="zh-CN" sz="2000" dirty="0"/>
              <a:t>7. </a:t>
            </a:r>
            <a:r>
              <a:rPr lang="zh-CN" altLang="en-US" sz="2000" dirty="0"/>
              <a:t>设置数据库为自动收缩。</a:t>
            </a:r>
          </a:p>
          <a:p>
            <a:pPr marL="0" indent="539750" eaLnBrk="1" hangingPunct="1">
              <a:buNone/>
            </a:pPr>
            <a:r>
              <a:rPr lang="zh-CN" altLang="en-US" sz="2000" dirty="0"/>
              <a:t>任务 </a:t>
            </a:r>
            <a:r>
              <a:rPr lang="en-US" altLang="zh-CN" sz="2000" dirty="0"/>
              <a:t>8. </a:t>
            </a:r>
            <a:r>
              <a:rPr lang="zh-CN" altLang="en-US" sz="2000" dirty="0"/>
              <a:t>分离 </a:t>
            </a:r>
            <a:r>
              <a:rPr lang="en-US" altLang="zh-CN" sz="2000" dirty="0" err="1"/>
              <a:t>BookSaleDB</a:t>
            </a:r>
            <a:r>
              <a:rPr lang="zh-CN" altLang="en-US" sz="2000" dirty="0"/>
              <a:t>数据库。</a:t>
            </a:r>
          </a:p>
          <a:p>
            <a:pPr marL="0" indent="539750" eaLnBrk="1" hangingPunct="1">
              <a:buNone/>
            </a:pPr>
            <a:r>
              <a:rPr lang="zh-CN" altLang="en-US" sz="2000" dirty="0"/>
              <a:t>任务 </a:t>
            </a:r>
            <a:r>
              <a:rPr lang="en-US" altLang="zh-CN" sz="2000" dirty="0"/>
              <a:t>9. </a:t>
            </a:r>
            <a:r>
              <a:rPr lang="zh-CN" altLang="en-US" sz="2000" dirty="0"/>
              <a:t>附加 </a:t>
            </a:r>
            <a:r>
              <a:rPr lang="en-US" altLang="zh-CN" sz="2000" dirty="0" err="1"/>
              <a:t>BookSaleDB</a:t>
            </a:r>
            <a:r>
              <a:rPr lang="zh-CN" altLang="en-US" sz="2000" dirty="0"/>
              <a:t>数据库。</a:t>
            </a:r>
            <a:endParaRPr lang="en-US" altLang="zh-CN" sz="2000" dirty="0"/>
          </a:p>
        </p:txBody>
      </p:sp>
    </p:spTree>
    <p:extLst>
      <p:ext uri="{BB962C8B-B14F-4D97-AF65-F5344CB8AC3E}">
        <p14:creationId xmlns:p14="http://schemas.microsoft.com/office/powerpoint/2010/main" val="399895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smtClean="0"/>
              <a:t>知识重点</a:t>
            </a:r>
          </a:p>
        </p:txBody>
      </p:sp>
      <p:sp>
        <p:nvSpPr>
          <p:cNvPr id="424963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700213"/>
            <a:ext cx="7920037" cy="4176712"/>
          </a:xfrm>
        </p:spPr>
        <p:txBody>
          <a:bodyPr/>
          <a:lstStyle/>
          <a:p>
            <a:pPr marL="0" lvl="0" indent="0">
              <a:buNone/>
            </a:pPr>
            <a:r>
              <a:rPr lang="en-US" altLang="zh-CN" sz="2400" dirty="0"/>
              <a:t>»  </a:t>
            </a:r>
            <a:r>
              <a:rPr lang="zh-CN" altLang="en-US" sz="2400" dirty="0"/>
              <a:t>数据库基本操作</a:t>
            </a:r>
          </a:p>
          <a:p>
            <a:pPr marL="0" lvl="0" indent="0">
              <a:buNone/>
            </a:pPr>
            <a:r>
              <a:rPr lang="en-US" altLang="zh-CN" sz="2400" dirty="0"/>
              <a:t>»  </a:t>
            </a:r>
            <a:r>
              <a:rPr lang="zh-CN" altLang="en-US" sz="2400" dirty="0"/>
              <a:t>数据库的基本维护</a:t>
            </a:r>
            <a:endParaRPr lang="zh-CN" altLang="zh-CN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smtClean="0"/>
              <a:t>知识难点</a:t>
            </a:r>
          </a:p>
        </p:txBody>
      </p:sp>
      <p:sp>
        <p:nvSpPr>
          <p:cNvPr id="424963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700213"/>
            <a:ext cx="7920037" cy="4176712"/>
          </a:xfrm>
        </p:spPr>
        <p:txBody>
          <a:bodyPr/>
          <a:lstStyle/>
          <a:p>
            <a:pPr marL="0" lvl="0" indent="0">
              <a:buNone/>
            </a:pPr>
            <a:r>
              <a:rPr lang="en-US" altLang="zh-CN" sz="2400" dirty="0"/>
              <a:t>»  SQL Server 2016</a:t>
            </a:r>
            <a:r>
              <a:rPr lang="zh-CN" altLang="en-US" sz="2400" dirty="0"/>
              <a:t>的数据存储结构</a:t>
            </a:r>
          </a:p>
          <a:p>
            <a:pPr marL="0" lvl="0" indent="0">
              <a:buNone/>
            </a:pPr>
            <a:r>
              <a:rPr lang="en-US" altLang="zh-CN" sz="2400" dirty="0"/>
              <a:t>»  </a:t>
            </a:r>
            <a:r>
              <a:rPr lang="zh-CN" altLang="en-US" sz="2400" dirty="0"/>
              <a:t>数据库管理维护技术</a:t>
            </a:r>
            <a:endParaRPr lang="zh-CN" altLang="zh-CN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8424936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学习任务</a:t>
            </a:r>
            <a:r>
              <a:rPr lang="zh-CN" altLang="en-US" dirty="0"/>
              <a:t>一用 </a:t>
            </a:r>
            <a:r>
              <a:rPr lang="en-US" altLang="zh-CN" dirty="0"/>
              <a:t>SQL Server </a:t>
            </a:r>
            <a:r>
              <a:rPr lang="en-US" altLang="zh-CN" dirty="0" smtClean="0"/>
              <a:t>Management Studio</a:t>
            </a:r>
            <a:r>
              <a:rPr lang="zh-CN" altLang="en-US" dirty="0"/>
              <a:t>工具创建</a:t>
            </a:r>
            <a:r>
              <a:rPr lang="zh-CN" altLang="en-US" dirty="0" smtClean="0"/>
              <a:t>数据库</a:t>
            </a:r>
          </a:p>
        </p:txBody>
      </p:sp>
      <p:sp>
        <p:nvSpPr>
          <p:cNvPr id="45060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412776"/>
            <a:ext cx="8229600" cy="4495800"/>
          </a:xfrm>
          <a:noFill/>
        </p:spPr>
        <p:txBody>
          <a:bodyPr/>
          <a:lstStyle/>
          <a:p>
            <a:pPr marL="533400" indent="-533400" eaLnBrk="1" hangingPunct="1"/>
            <a:r>
              <a:rPr lang="zh-CN" altLang="en-US" dirty="0" smtClean="0"/>
              <a:t>任务描述</a:t>
            </a:r>
          </a:p>
          <a:p>
            <a:pPr marL="0" indent="0" eaLnBrk="1" hangingPunct="1">
              <a:buNone/>
            </a:pP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     在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“对象资源管理器”中展开实例，根据任务需求利用 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SQL </a:t>
            </a:r>
            <a:r>
              <a:rPr lang="en-US" altLang="zh-CN" sz="18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Server Management 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Studio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工具创建用户数据库。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533400" indent="-533400" eaLnBrk="1" hangingPunct="1"/>
            <a:r>
              <a:rPr lang="zh-CN" altLang="en-US" dirty="0" smtClean="0"/>
              <a:t>任务目标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1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）能够利用 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SQL Server Management Studio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工具创建数据库。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2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）会根据任务情况合理进行数据库命名。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3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）能够熟练进行数据库大小、增量、存放位置等初始化设置。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4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）理解数据库的重要性，树立正确的价值观、道德观。 </a:t>
            </a:r>
            <a:endParaRPr lang="zh-CN" altLang="en-US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533400" indent="-533400" eaLnBrk="1" hangingPunct="1"/>
            <a:r>
              <a:rPr lang="zh-CN" altLang="en-US" dirty="0" smtClean="0"/>
              <a:t>任务分析</a:t>
            </a:r>
            <a:endParaRPr lang="en-US" altLang="zh-CN" dirty="0" smtClean="0"/>
          </a:p>
          <a:p>
            <a:pPr marL="0" lvl="1" indent="53975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要使用 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SQL Server Management Studio 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工具创建数据库，用户首先利用该工具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连接到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SQL Server 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实例，然后在对象资源管理器中创建用户数据库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。</a:t>
            </a:r>
            <a:endParaRPr lang="en-US" altLang="zh-CN" sz="1800" b="1" dirty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914400" lvl="1" indent="-457200" eaLnBrk="1" hangingPunct="1">
              <a:buFont typeface="Wingdings" pitchFamily="2" charset="2"/>
              <a:buNone/>
            </a:pPr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378624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8424936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学习任务</a:t>
            </a:r>
            <a:r>
              <a:rPr lang="zh-CN" altLang="en-US" dirty="0"/>
              <a:t>一用 </a:t>
            </a:r>
            <a:r>
              <a:rPr lang="en-US" altLang="zh-CN" dirty="0"/>
              <a:t>SQL Server Management Studio</a:t>
            </a:r>
            <a:r>
              <a:rPr lang="zh-CN" altLang="en-US" dirty="0"/>
              <a:t>工具创建数据库</a:t>
            </a:r>
            <a:endParaRPr lang="zh-CN" altLang="en-US" dirty="0" smtClean="0"/>
          </a:p>
        </p:txBody>
      </p:sp>
      <p:sp>
        <p:nvSpPr>
          <p:cNvPr id="45060" name="Rectangle 3"/>
          <p:cNvSpPr>
            <a:spLocks noGrp="1" noChangeArrowheads="1"/>
          </p:cNvSpPr>
          <p:nvPr>
            <p:ph idx="1"/>
          </p:nvPr>
        </p:nvSpPr>
        <p:spPr>
          <a:xfrm>
            <a:off x="473075" y="1701800"/>
            <a:ext cx="8229600" cy="4495800"/>
          </a:xfrm>
          <a:noFill/>
        </p:spPr>
        <p:txBody>
          <a:bodyPr/>
          <a:lstStyle/>
          <a:p>
            <a:pPr marL="533400" indent="-533400" eaLnBrk="1" hangingPunct="1"/>
            <a:r>
              <a:rPr lang="zh-CN" altLang="en-US" dirty="0" smtClean="0"/>
              <a:t>任务实施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1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）启动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SQL Server Management Studio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，在对象资源管理器中，选择“数据库”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节点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，单击鼠标右键，选择“新建数据库”。</a:t>
            </a:r>
            <a:endParaRPr lang="zh-CN" altLang="en-US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2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）在“常规”选项卡中给出数据库的名称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，同时，指定数据库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的所有者，也可以选择默认设置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。</a:t>
            </a:r>
            <a:endParaRPr lang="zh-CN" altLang="en-US" sz="1800" b="1" dirty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3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）设置 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“初始大小”列中初始值大小及“路径”列中的保存目录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，也可以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保持默认值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。</a:t>
            </a:r>
            <a:endParaRPr lang="zh-CN" altLang="en-US" sz="1800" b="1" dirty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4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）完成并查看新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数据库。在对象资源管理器中，选择“数据库”节点并扩展它，确认新建的数据库，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它将生成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两个文件，一个是包含主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数据</a:t>
            </a:r>
            <a:r>
              <a:rPr lang="en-US" altLang="zh-CN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.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mdf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文件，另一个是包含日志信息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的</a:t>
            </a:r>
            <a:r>
              <a:rPr lang="en-US" altLang="zh-CN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.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ldf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文件。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6216" y="5229200"/>
            <a:ext cx="1316638" cy="684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422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学习任务二    使用 </a:t>
            </a:r>
            <a:r>
              <a:rPr lang="en-US" altLang="zh-CN" dirty="0"/>
              <a:t>T-SQL </a:t>
            </a:r>
            <a:r>
              <a:rPr lang="zh-CN" altLang="en-US" dirty="0" smtClean="0"/>
              <a:t>语句创建数据库</a:t>
            </a:r>
            <a:br>
              <a:rPr lang="zh-CN" altLang="en-US" dirty="0" smtClean="0"/>
            </a:br>
            <a:endParaRPr lang="zh-CN" altLang="en-US" dirty="0" smtClean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196752"/>
            <a:ext cx="8229600" cy="5328592"/>
          </a:xfrm>
          <a:noFill/>
        </p:spPr>
        <p:txBody>
          <a:bodyPr/>
          <a:lstStyle/>
          <a:p>
            <a:pPr marL="533400" indent="-533400" eaLnBrk="1" hangingPunct="1"/>
            <a:r>
              <a:rPr lang="zh-CN" altLang="en-US" dirty="0" smtClean="0"/>
              <a:t>任务描述</a:t>
            </a:r>
          </a:p>
          <a:p>
            <a:pPr marL="0" indent="53975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在查询窗口中，根据任务需求，通过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T-SQL 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语句创建用户数据库。 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533400" indent="-533400" eaLnBrk="1" hangingPunct="1"/>
            <a:r>
              <a:rPr lang="zh-CN" altLang="en-US" dirty="0" smtClean="0"/>
              <a:t>任务目标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1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）能够利用 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T-SQL 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语句创建简单数据库。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2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）会创建包含多个数据文件和日志文件的数据库。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3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）能够熟练掌握 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CREATE DATABASE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命令的各个文件选项。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4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）理解数据库命名及代码编写规范，树立严谨、认真的工作态度。</a:t>
            </a:r>
          </a:p>
          <a:p>
            <a:pPr marL="533400" indent="-533400" eaLnBrk="1" hangingPunct="1"/>
            <a:r>
              <a:rPr lang="zh-CN" altLang="en-US" dirty="0" smtClean="0"/>
              <a:t>任务分析</a:t>
            </a:r>
            <a:endParaRPr lang="en-US" altLang="zh-CN" dirty="0" smtClean="0"/>
          </a:p>
          <a:p>
            <a:pPr marL="457200" lvl="1" indent="0" eaLnBrk="1" hangingPunct="1">
              <a:buNone/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用户首先要连接到数据库引擎，然后在标准菜单栏上，单击“新建查询”，在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查询窗口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中输入代码，最后单击“执行”完成用户数据库的创建。</a:t>
            </a:r>
            <a:endParaRPr lang="en-US" altLang="zh-CN" sz="1800" b="1" dirty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914400" lvl="1" indent="-457200" eaLnBrk="1" hangingPunct="1">
              <a:buFont typeface="Wingdings" pitchFamily="2" charset="2"/>
              <a:buNone/>
            </a:pPr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749198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7391400" cy="563563"/>
          </a:xfrm>
        </p:spPr>
        <p:txBody>
          <a:bodyPr/>
          <a:lstStyle/>
          <a:p>
            <a:pPr eaLnBrk="1" hangingPunct="1"/>
            <a:r>
              <a:rPr lang="zh-CN" altLang="en-US" dirty="0"/>
              <a:t>学习任务</a:t>
            </a:r>
            <a:r>
              <a:rPr lang="zh-CN" altLang="en-US" dirty="0" smtClean="0"/>
              <a:t>二     使用 </a:t>
            </a:r>
            <a:r>
              <a:rPr lang="en-US" altLang="zh-CN" dirty="0"/>
              <a:t>T-SQL </a:t>
            </a:r>
            <a:r>
              <a:rPr lang="zh-CN" altLang="en-US" dirty="0"/>
              <a:t>语句创建数据库</a:t>
            </a:r>
            <a:br>
              <a:rPr lang="zh-CN" altLang="en-US" dirty="0"/>
            </a:br>
            <a:endParaRPr lang="zh-CN" altLang="en-US" dirty="0" smtClean="0"/>
          </a:p>
        </p:txBody>
      </p:sp>
      <p:sp>
        <p:nvSpPr>
          <p:cNvPr id="45060" name="Rectangle 3"/>
          <p:cNvSpPr>
            <a:spLocks noGrp="1" noChangeArrowheads="1"/>
          </p:cNvSpPr>
          <p:nvPr>
            <p:ph idx="1"/>
          </p:nvPr>
        </p:nvSpPr>
        <p:spPr>
          <a:xfrm>
            <a:off x="473075" y="1701800"/>
            <a:ext cx="8229600" cy="4495800"/>
          </a:xfrm>
          <a:noFill/>
        </p:spPr>
        <p:txBody>
          <a:bodyPr/>
          <a:lstStyle/>
          <a:p>
            <a:pPr marL="533400" indent="-533400" eaLnBrk="1" hangingPunct="1"/>
            <a:r>
              <a:rPr lang="zh-CN" altLang="en-US" dirty="0" smtClean="0"/>
              <a:t>任务实施</a:t>
            </a:r>
          </a:p>
          <a:p>
            <a:pPr marL="457200" lvl="1" indent="-457200" eaLnBrk="1" hangingPunct="1">
              <a:buNone/>
            </a:pP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一、创建一个简单的数据库 </a:t>
            </a:r>
            <a:r>
              <a:rPr lang="en-US" altLang="zh-CN" sz="1800" b="1" dirty="0" err="1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MyFirstDB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lvl="1" indent="0" eaLnBrk="1" hangingPunct="1">
              <a:buNone/>
            </a:pP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1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）单击工具栏中的“新建查询（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N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）”按钮，在查询编辑器中输入如下代码：</a:t>
            </a:r>
          </a:p>
          <a:p>
            <a:pPr marL="457200" lvl="1" indent="706438" eaLnBrk="1" hangingPunct="1">
              <a:buNone/>
            </a:pP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USE master</a:t>
            </a:r>
          </a:p>
          <a:p>
            <a:pPr marL="457200" lvl="1" indent="706438" eaLnBrk="1" hangingPunct="1">
              <a:buNone/>
            </a:pP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CREATE DATABASE </a:t>
            </a:r>
            <a:r>
              <a:rPr lang="en-US" altLang="zh-CN" sz="1800" b="1" dirty="0" err="1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MyFirstDB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。</a:t>
            </a:r>
          </a:p>
          <a:p>
            <a:pPr marL="457200" lvl="1" indent="0" eaLnBrk="1" hangingPunct="1">
              <a:buNone/>
            </a:pP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2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）单击工具栏上的“执行”按钮，数据库创建成功</a:t>
            </a:r>
            <a:r>
              <a:rPr lang="zh-CN" altLang="en-US" sz="1800" b="1" dirty="0" smtClean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。</a:t>
            </a:r>
            <a:endParaRPr lang="en-US" altLang="zh-CN" sz="1800" b="1" dirty="0" smtClean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4248" y="4941168"/>
            <a:ext cx="1316638" cy="684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995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新思境PPT设计 QQ:43618906">
  <a:themeElements>
    <a:clrScheme name="2_新思境PPT设计 QQ:43618906 1">
      <a:dk1>
        <a:srgbClr val="000000"/>
      </a:dk1>
      <a:lt1>
        <a:srgbClr val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FFFFFF"/>
      </a:accent3>
      <a:accent4>
        <a:srgbClr val="000000"/>
      </a:accent4>
      <a:accent5>
        <a:srgbClr val="AABBDF"/>
      </a:accent5>
      <a:accent6>
        <a:srgbClr val="008EC4"/>
      </a:accent6>
      <a:hlink>
        <a:srgbClr val="009DD9"/>
      </a:hlink>
      <a:folHlink>
        <a:srgbClr val="85DFD0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极目远眺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ln cap="rnd"/>
      </a:spPr>
      <a:bodyPr wrap="square" rtlCol="0">
        <a:spAutoFit/>
      </a:bodyPr>
      <a:lstStyle>
        <a:defPPr marL="285750" indent="-285750">
          <a:buFont typeface="Arial" pitchFamily="34" charset="0"/>
          <a:buChar char="•"/>
          <a:defRPr dirty="0" smtClean="0">
            <a:latin typeface="+mj-ea"/>
            <a:ea typeface="+mj-ea"/>
          </a:defRPr>
        </a:defPPr>
      </a:lstStyle>
      <a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a:style>
    </a:txDef>
  </a:objectDefaults>
  <a:extraClrSchemeLst>
    <a:extraClrScheme>
      <a:clrScheme name="2_新思境PPT设计 QQ:43618906 1">
        <a:dk1>
          <a:srgbClr val="000000"/>
        </a:dk1>
        <a:lt1>
          <a:srgbClr val="FFFFFF"/>
        </a:lt1>
        <a:dk2>
          <a:srgbClr val="04617B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FFFFFF"/>
        </a:accent3>
        <a:accent4>
          <a:srgbClr val="000000"/>
        </a:accent4>
        <a:accent5>
          <a:srgbClr val="AABBDF"/>
        </a:accent5>
        <a:accent6>
          <a:srgbClr val="008EC4"/>
        </a:accent6>
        <a:hlink>
          <a:srgbClr val="009DD9"/>
        </a:hlink>
        <a:folHlink>
          <a:srgbClr val="85DF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692</TotalTime>
  <Words>4222</Words>
  <Application>Microsoft Office PowerPoint</Application>
  <PresentationFormat>全屏显示(4:3)</PresentationFormat>
  <Paragraphs>333</Paragraphs>
  <Slides>38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38</vt:i4>
      </vt:variant>
    </vt:vector>
  </HeadingPairs>
  <TitlesOfParts>
    <vt:vector size="52" baseType="lpstr">
      <vt:lpstr>Franklin Gothic Book</vt:lpstr>
      <vt:lpstr>仿宋</vt:lpstr>
      <vt:lpstr>黑体</vt:lpstr>
      <vt:lpstr>楷体_GB2312</vt:lpstr>
      <vt:lpstr>宋体</vt:lpstr>
      <vt:lpstr>微软雅黑</vt:lpstr>
      <vt:lpstr>Arial</vt:lpstr>
      <vt:lpstr>Constantia</vt:lpstr>
      <vt:lpstr>Franklin Gothic Medium</vt:lpstr>
      <vt:lpstr>Helvetica</vt:lpstr>
      <vt:lpstr>Tahoma</vt:lpstr>
      <vt:lpstr>Times New Roman</vt:lpstr>
      <vt:lpstr>Wingdings</vt:lpstr>
      <vt:lpstr>2_新思境PPT设计 QQ:43618906</vt:lpstr>
      <vt:lpstr>SQL Server 2016数据库 项目教程</vt:lpstr>
      <vt:lpstr>创建和管理数据库</vt:lpstr>
      <vt:lpstr>学习目标</vt:lpstr>
      <vt:lpstr>知识重点</vt:lpstr>
      <vt:lpstr>知识难点</vt:lpstr>
      <vt:lpstr>学习任务一用 SQL Server Management Studio工具创建数据库</vt:lpstr>
      <vt:lpstr>学习任务一用 SQL Server Management Studio工具创建数据库</vt:lpstr>
      <vt:lpstr>学习任务二    使用 T-SQL 语句创建数据库 </vt:lpstr>
      <vt:lpstr>学习任务二     使用 T-SQL 语句创建数据库 </vt:lpstr>
      <vt:lpstr>学习任务二     使用 T-SQL 语句创建数据库 </vt:lpstr>
      <vt:lpstr>学习任务二     使用 T-SQL 语句创建数据库 </vt:lpstr>
      <vt:lpstr>学习任务三     配置数据库的选项 </vt:lpstr>
      <vt:lpstr>学习任务三     配置数据库的选项 </vt:lpstr>
      <vt:lpstr>学习任务四     扩展数据库 </vt:lpstr>
      <vt:lpstr>学习任务四     扩展数据库</vt:lpstr>
      <vt:lpstr>学习任务五     收缩数据库</vt:lpstr>
      <vt:lpstr>学习任务五     收缩数据库</vt:lpstr>
      <vt:lpstr>学习任务六     分离和附加数据库</vt:lpstr>
      <vt:lpstr>学习任务六     分离和附加数据库</vt:lpstr>
      <vt:lpstr>学习任务六     分离和附加数据库</vt:lpstr>
      <vt:lpstr>学习任务七      删除数据库</vt:lpstr>
      <vt:lpstr>学习任务七      删除数据库</vt:lpstr>
      <vt:lpstr>知识链接</vt:lpstr>
      <vt:lpstr>知识链接</vt:lpstr>
      <vt:lpstr>知识链接</vt:lpstr>
      <vt:lpstr>知识链接</vt:lpstr>
      <vt:lpstr>知识链接</vt:lpstr>
      <vt:lpstr>知识链接</vt:lpstr>
      <vt:lpstr>知识链接</vt:lpstr>
      <vt:lpstr>知识链接</vt:lpstr>
      <vt:lpstr>知识链接</vt:lpstr>
      <vt:lpstr>知识链接</vt:lpstr>
      <vt:lpstr>知识扩展</vt:lpstr>
      <vt:lpstr>知识扩展</vt:lpstr>
      <vt:lpstr>知识扩展</vt:lpstr>
      <vt:lpstr>项目总结</vt:lpstr>
      <vt:lpstr>项目实战</vt:lpstr>
      <vt:lpstr>项目实战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第1章内容回顾</dc:title>
  <dc:creator>xiaojing.dai</dc:creator>
  <cp:lastModifiedBy>Administrator</cp:lastModifiedBy>
  <cp:revision>129</cp:revision>
  <dcterms:created xsi:type="dcterms:W3CDTF">2006-03-08T06:55:38Z</dcterms:created>
  <dcterms:modified xsi:type="dcterms:W3CDTF">2020-09-16T00:29:04Z</dcterms:modified>
</cp:coreProperties>
</file>